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82" r:id="rId6"/>
    <p:sldId id="283" r:id="rId7"/>
    <p:sldId id="284" r:id="rId8"/>
    <p:sldId id="290" r:id="rId9"/>
    <p:sldId id="285" r:id="rId10"/>
    <p:sldId id="286" r:id="rId11"/>
    <p:sldId id="288" r:id="rId12"/>
    <p:sldId id="291" r:id="rId13"/>
    <p:sldId id="320" r:id="rId14"/>
    <p:sldId id="292" r:id="rId15"/>
    <p:sldId id="293" r:id="rId16"/>
    <p:sldId id="294" r:id="rId17"/>
    <p:sldId id="296" r:id="rId18"/>
    <p:sldId id="297" r:id="rId19"/>
    <p:sldId id="298" r:id="rId20"/>
    <p:sldId id="321" r:id="rId21"/>
    <p:sldId id="317" r:id="rId22"/>
    <p:sldId id="301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2" r:id="rId32"/>
    <p:sldId id="313" r:id="rId33"/>
    <p:sldId id="322" r:id="rId34"/>
    <p:sldId id="314" r:id="rId35"/>
    <p:sldId id="316" r:id="rId36"/>
    <p:sldId id="287" r:id="rId3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0"/>
      <p:bold r:id="rId41"/>
      <p:italic r:id="rId42"/>
      <p:boldItalic r:id="rId43"/>
    </p:embeddedFont>
    <p:embeddedFont>
      <p:font typeface="Barlow Medium" panose="00000600000000000000" pitchFamily="2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2D7698-A245-4237-B1A9-B92F03D9F070}" v="433" dt="2021-12-15T12:42:42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6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10D38C-2707-4AAA-A8DF-CB47F26085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D416B-0665-472C-8A83-796F632157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32291-5FDE-4D60-B85A-4088D7EF9183}" type="datetimeFigureOut">
              <a:rPr lang="en-US" smtClean="0"/>
              <a:t>12/20/2021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B0470-4F37-4826-81D3-662B0CB065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91C3F-0C27-4597-A5EE-96DB19E035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5A7FA-4196-4695-BB44-62774EEA45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5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95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847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217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829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21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321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075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988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778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724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88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006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287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948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06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242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989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569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893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490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741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1507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869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167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299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87c9a92b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b87c9a92b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765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0859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5532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236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4083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641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45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73537D-18E5-4428-B5D7-0C19E3E22525}"/>
              </a:ext>
            </a:extLst>
          </p:cNvPr>
          <p:cNvSpPr/>
          <p:nvPr userDrawn="1"/>
        </p:nvSpPr>
        <p:spPr>
          <a:xfrm>
            <a:off x="-276225" y="-442913"/>
            <a:ext cx="10153650" cy="36718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63325" y="724650"/>
            <a:ext cx="7556775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" name="Google Shape;49;p9">
            <a:extLst>
              <a:ext uri="{FF2B5EF4-FFF2-40B4-BE49-F238E27FC236}">
                <a16:creationId xmlns:a16="http://schemas.microsoft.com/office/drawing/2014/main" id="{0F346BF4-F88C-48B8-95AC-AEF76A8EB2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3325" y="3812475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 hasCustomPrompt="1"/>
          </p:nvPr>
        </p:nvSpPr>
        <p:spPr>
          <a:xfrm>
            <a:off x="516600" y="1361550"/>
            <a:ext cx="6768900" cy="357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65760" lvl="0" indent="-27432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2800" b="0" i="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r>
              <a:rPr lang="en-US" err="1"/>
              <a:t>Gfh</a:t>
            </a:r>
            <a:endParaRPr lang="en-US"/>
          </a:p>
          <a:p>
            <a:r>
              <a:rPr lang="en-US" err="1"/>
              <a:t>jk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28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28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28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 hasCustomPrompt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err="1"/>
              <a:t>sdfgsdfgsdfgsdkljfglksjdfgjsldfjg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270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15000"/>
        <a:buFont typeface="Arial"/>
        <a:buNone/>
        <a:defRPr sz="1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650500" y="1323975"/>
            <a:ext cx="8493500" cy="156655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000"/>
              <a:t>Development of a scalable architecture to extract metadata from distributed medical databases​</a:t>
            </a:r>
          </a:p>
        </p:txBody>
      </p:sp>
      <p:sp>
        <p:nvSpPr>
          <p:cNvPr id="8" name="Google Shape;73;p13">
            <a:extLst>
              <a:ext uri="{FF2B5EF4-FFF2-40B4-BE49-F238E27FC236}">
                <a16:creationId xmlns:a16="http://schemas.microsoft.com/office/drawing/2014/main" id="{9CD294FE-96E1-4BBC-98B4-67BE22F1AB46}"/>
              </a:ext>
            </a:extLst>
          </p:cNvPr>
          <p:cNvSpPr txBox="1">
            <a:spLocks/>
          </p:cNvSpPr>
          <p:nvPr/>
        </p:nvSpPr>
        <p:spPr>
          <a:xfrm>
            <a:off x="650500" y="3623496"/>
            <a:ext cx="3778624" cy="13451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en-US" sz="1400" b="1" dirty="0">
                <a:latin typeface="Barlow Medium"/>
                <a:ea typeface="Barlow Medium"/>
                <a:cs typeface="Barlow Medium"/>
                <a:sym typeface="Barlow Medium"/>
              </a:rPr>
              <a:t>André Silva Pedrosa​</a:t>
            </a:r>
          </a:p>
          <a:p>
            <a:pPr marL="0"/>
            <a:endParaRPr lang="en-US" sz="1400"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/>
            <a:r>
              <a:rPr lang="en-US" sz="1400" dirty="0">
                <a:latin typeface="Barlow Medium"/>
                <a:ea typeface="Barlow Medium"/>
                <a:cs typeface="Barlow Medium"/>
                <a:sym typeface="Barlow Medium"/>
              </a:rPr>
              <a:t>Master's Dissertation in Informatics Engineering​</a:t>
            </a:r>
          </a:p>
          <a:p>
            <a:pPr marL="0"/>
            <a:endParaRPr lang="en-US" sz="1400"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/>
            <a:r>
              <a:rPr lang="en-US" sz="1400" dirty="0">
                <a:latin typeface="Barlow Medium"/>
                <a:ea typeface="Barlow Medium"/>
                <a:cs typeface="Barlow Medium"/>
                <a:sym typeface="Barlow Medium"/>
              </a:rPr>
              <a:t>Supervisor: José Luis </a:t>
            </a:r>
            <a:r>
              <a:rPr lang="en-US" sz="1400" dirty="0" err="1">
                <a:latin typeface="Barlow Medium"/>
                <a:ea typeface="Barlow Medium"/>
                <a:cs typeface="Barlow Medium"/>
                <a:sym typeface="Barlow Medium"/>
              </a:rPr>
              <a:t>Guimarães</a:t>
            </a:r>
            <a:r>
              <a:rPr lang="en-US" sz="1400" dirty="0">
                <a:latin typeface="Barlow Medium"/>
                <a:ea typeface="Barlow Medium"/>
                <a:cs typeface="Barlow Medium"/>
                <a:sym typeface="Barlow Medium"/>
              </a:rPr>
              <a:t> Oliveira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562E67-1FE9-4066-ADE5-F7229D2BD26F}"/>
              </a:ext>
            </a:extLst>
          </p:cNvPr>
          <p:cNvSpPr/>
          <p:nvPr/>
        </p:nvSpPr>
        <p:spPr>
          <a:xfrm>
            <a:off x="-552449" y="-756191"/>
            <a:ext cx="10677524" cy="1803941"/>
          </a:xfrm>
          <a:prstGeom prst="rect">
            <a:avLst/>
          </a:prstGeom>
          <a:solidFill>
            <a:srgbClr val="F5F5E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F1DCBB0-FB58-42A7-AC0A-DE2B477E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48" y="145779"/>
            <a:ext cx="1643902" cy="6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Fingerprint User Interface</a:t>
            </a:r>
            <a:endParaRPr/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9ED8A-EFB8-434F-85B4-882584F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01" y="3357349"/>
            <a:ext cx="4249444" cy="1482052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98BF66D-BAFC-4A34-A3AC-CFA0E0618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0" y="3192423"/>
            <a:ext cx="3819187" cy="18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9B8FDC-3426-4A7B-BF01-DF374D7E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8" y="1207584"/>
            <a:ext cx="3794679" cy="186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9297A1D-9A68-4686-B248-6AFD99A39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895" y="1207585"/>
            <a:ext cx="3794679" cy="18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45ACB6-6B81-4CE4-9CF2-906330E4BD17}"/>
              </a:ext>
            </a:extLst>
          </p:cNvPr>
          <p:cNvSpPr/>
          <p:nvPr/>
        </p:nvSpPr>
        <p:spPr>
          <a:xfrm>
            <a:off x="3261815" y="1480782"/>
            <a:ext cx="736979" cy="444702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4587A2-C667-4E24-8E77-4AFB9D957A7A}"/>
              </a:ext>
            </a:extLst>
          </p:cNvPr>
          <p:cNvSpPr/>
          <p:nvPr/>
        </p:nvSpPr>
        <p:spPr>
          <a:xfrm>
            <a:off x="7639096" y="1502353"/>
            <a:ext cx="802044" cy="352641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91542F-3B4F-4481-BBC3-E9BE06C626D9}"/>
              </a:ext>
            </a:extLst>
          </p:cNvPr>
          <p:cNvSpPr/>
          <p:nvPr/>
        </p:nvSpPr>
        <p:spPr>
          <a:xfrm>
            <a:off x="7686675" y="3970583"/>
            <a:ext cx="831055" cy="374213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B4EB58-3F75-4131-BB8B-F59841CC4465}"/>
              </a:ext>
            </a:extLst>
          </p:cNvPr>
          <p:cNvSpPr/>
          <p:nvPr/>
        </p:nvSpPr>
        <p:spPr>
          <a:xfrm>
            <a:off x="3237931" y="3418765"/>
            <a:ext cx="760863" cy="3425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672C8E-6E74-4C2E-BA83-F8B46183022E}"/>
              </a:ext>
            </a:extLst>
          </p:cNvPr>
          <p:cNvSpPr/>
          <p:nvPr/>
        </p:nvSpPr>
        <p:spPr>
          <a:xfrm>
            <a:off x="643426" y="3418765"/>
            <a:ext cx="2529679" cy="1160059"/>
          </a:xfrm>
          <a:prstGeom prst="roundRect">
            <a:avLst>
              <a:gd name="adj" fmla="val 8456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8BA369-07EC-4416-83D4-57F850613E6E}"/>
              </a:ext>
            </a:extLst>
          </p:cNvPr>
          <p:cNvSpPr/>
          <p:nvPr/>
        </p:nvSpPr>
        <p:spPr>
          <a:xfrm>
            <a:off x="702860" y="1480781"/>
            <a:ext cx="2529679" cy="1574734"/>
          </a:xfrm>
          <a:prstGeom prst="roundRect">
            <a:avLst>
              <a:gd name="adj" fmla="val 2141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756EBC-E693-4C3D-86AA-D796387BE16C}"/>
              </a:ext>
            </a:extLst>
          </p:cNvPr>
          <p:cNvSpPr/>
          <p:nvPr/>
        </p:nvSpPr>
        <p:spPr>
          <a:xfrm>
            <a:off x="5069680" y="1531126"/>
            <a:ext cx="2554557" cy="1527346"/>
          </a:xfrm>
          <a:prstGeom prst="roundRect">
            <a:avLst>
              <a:gd name="adj" fmla="val 2102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335A7D-5E6A-4B52-9EE5-ABC690BF3978}"/>
              </a:ext>
            </a:extLst>
          </p:cNvPr>
          <p:cNvSpPr/>
          <p:nvPr/>
        </p:nvSpPr>
        <p:spPr>
          <a:xfrm>
            <a:off x="2620370" y="1503505"/>
            <a:ext cx="612169" cy="124393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BEC98FA-93D0-43B6-A5B6-9834DEAE5467}"/>
              </a:ext>
            </a:extLst>
          </p:cNvPr>
          <p:cNvSpPr/>
          <p:nvPr/>
        </p:nvSpPr>
        <p:spPr>
          <a:xfrm>
            <a:off x="6997210" y="1528170"/>
            <a:ext cx="612169" cy="99728"/>
          </a:xfrm>
          <a:prstGeom prst="round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B074AA-BA59-4222-BF6C-18226D538BE3}"/>
              </a:ext>
            </a:extLst>
          </p:cNvPr>
          <p:cNvSpPr/>
          <p:nvPr/>
        </p:nvSpPr>
        <p:spPr>
          <a:xfrm>
            <a:off x="8346359" y="1502353"/>
            <a:ext cx="94782" cy="352641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5B94C6-703D-4A72-825C-DDCA1A57E35F}"/>
              </a:ext>
            </a:extLst>
          </p:cNvPr>
          <p:cNvSpPr/>
          <p:nvPr/>
        </p:nvSpPr>
        <p:spPr>
          <a:xfrm>
            <a:off x="8422948" y="3970583"/>
            <a:ext cx="94782" cy="374213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18C00C1-BF1A-4C11-95DB-984C38D4EE96}"/>
              </a:ext>
            </a:extLst>
          </p:cNvPr>
          <p:cNvSpPr/>
          <p:nvPr/>
        </p:nvSpPr>
        <p:spPr>
          <a:xfrm>
            <a:off x="4788859" y="3970583"/>
            <a:ext cx="2820520" cy="868818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6B9DB2-DBE3-4BD4-8354-110A023F186F}"/>
              </a:ext>
            </a:extLst>
          </p:cNvPr>
          <p:cNvSpPr/>
          <p:nvPr/>
        </p:nvSpPr>
        <p:spPr>
          <a:xfrm rot="-10800000" flipV="1">
            <a:off x="607610" y="3390900"/>
            <a:ext cx="3500668" cy="1214438"/>
          </a:xfrm>
          <a:prstGeom prst="roundRect">
            <a:avLst>
              <a:gd name="adj" fmla="val 8975"/>
            </a:avLst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2AFD47B-660A-49A8-A873-05A3076039B9}"/>
              </a:ext>
            </a:extLst>
          </p:cNvPr>
          <p:cNvSpPr/>
          <p:nvPr/>
        </p:nvSpPr>
        <p:spPr>
          <a:xfrm>
            <a:off x="4788858" y="3860304"/>
            <a:ext cx="3805867" cy="10347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EC4534-EDE6-45BB-A8CD-5504429DA743}"/>
              </a:ext>
            </a:extLst>
          </p:cNvPr>
          <p:cNvSpPr/>
          <p:nvPr/>
        </p:nvSpPr>
        <p:spPr>
          <a:xfrm>
            <a:off x="5069680" y="1459208"/>
            <a:ext cx="3430894" cy="6215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31EF5F6-C699-4E98-A8AC-DA85D49E88AF}"/>
              </a:ext>
            </a:extLst>
          </p:cNvPr>
          <p:cNvSpPr/>
          <p:nvPr/>
        </p:nvSpPr>
        <p:spPr>
          <a:xfrm rot="-10800000" flipV="1">
            <a:off x="4759389" y="3818294"/>
            <a:ext cx="3875056" cy="1048981"/>
          </a:xfrm>
          <a:prstGeom prst="roundRect">
            <a:avLst>
              <a:gd name="adj" fmla="val 8975"/>
            </a:avLst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177FFFF-31D5-4574-BD6D-6DE80D36AF99}"/>
              </a:ext>
            </a:extLst>
          </p:cNvPr>
          <p:cNvSpPr/>
          <p:nvPr/>
        </p:nvSpPr>
        <p:spPr>
          <a:xfrm rot="-10800000" flipV="1">
            <a:off x="5020266" y="1433629"/>
            <a:ext cx="3480308" cy="1640605"/>
          </a:xfrm>
          <a:prstGeom prst="roundRect">
            <a:avLst>
              <a:gd name="adj" fmla="val 3556"/>
            </a:avLst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BC47016-C8AA-47E5-BC3C-C5E3184CA41E}"/>
              </a:ext>
            </a:extLst>
          </p:cNvPr>
          <p:cNvSpPr/>
          <p:nvPr/>
        </p:nvSpPr>
        <p:spPr>
          <a:xfrm rot="-10800000" flipV="1">
            <a:off x="668284" y="1402557"/>
            <a:ext cx="3460786" cy="1693340"/>
          </a:xfrm>
          <a:prstGeom prst="roundRect">
            <a:avLst>
              <a:gd name="adj" fmla="val 3556"/>
            </a:avLst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3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Fingerprint Schema</a:t>
            </a:r>
            <a:endParaRPr/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8FC1CA1-08B2-45CB-B1C3-F613E615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51063"/>
            <a:ext cx="8382000" cy="139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332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Fingerprint Schema</a:t>
            </a:r>
            <a:endParaRPr/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F31472F-000C-4A25-B1DA-1295FD29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" y="1124476"/>
            <a:ext cx="8488680" cy="362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Fingerprint Schema</a:t>
            </a:r>
            <a:endParaRPr/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3E125E-9B5E-43D9-BE9B-353F79D73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" y="1319963"/>
            <a:ext cx="8298180" cy="330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91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Models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600" y="1232250"/>
            <a:ext cx="7011960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SzPct val="90000"/>
            </a:pPr>
            <a:r>
              <a:rPr lang="en-US" sz="2400"/>
              <a:t> All answers' data is stored as text;​</a:t>
            </a:r>
          </a:p>
          <a:p>
            <a:pPr>
              <a:lnSpc>
                <a:spcPct val="150000"/>
              </a:lnSpc>
              <a:buSzPct val="90000"/>
            </a:pPr>
            <a:r>
              <a:rPr lang="en-US" sz="2400"/>
              <a:t> Only 4 models to store information about a questionnaire:​</a:t>
            </a:r>
          </a:p>
          <a:p>
            <a:pPr lvl="1">
              <a:lnSpc>
                <a:spcPct val="150000"/>
              </a:lnSpc>
              <a:buSzPct val="90000"/>
            </a:pPr>
            <a:r>
              <a:rPr lang="en-US" sz="2000"/>
              <a:t>Questionnaire, </a:t>
            </a:r>
            <a:r>
              <a:rPr lang="en-US" sz="2000" err="1"/>
              <a:t>QuestionSet</a:t>
            </a:r>
            <a:r>
              <a:rPr lang="en-US" sz="2000"/>
              <a:t>, Question and Choice;​</a:t>
            </a:r>
          </a:p>
          <a:p>
            <a:pPr lvl="1">
              <a:lnSpc>
                <a:spcPct val="150000"/>
              </a:lnSpc>
              <a:buSzPct val="90000"/>
            </a:pPr>
            <a:r>
              <a:rPr lang="en-US" sz="2000"/>
              <a:t>Question model with a high number of fields to store information associated with different question types;</a:t>
            </a:r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4BA06CE-5947-446A-9EEC-48892D091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00" y="514350"/>
            <a:ext cx="2118675" cy="251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475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Models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600" y="1232250"/>
            <a:ext cx="7011960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SzPct val="90000"/>
            </a:pPr>
            <a:r>
              <a:rPr lang="en-US" sz="2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Other models, related to fingerprints, also had duplicated information and used incorrect data types.</a:t>
            </a:r>
            <a:endParaRPr lang="en-US" sz="2000"/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E0FA4C43-437C-4127-A8A9-206986444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687" y="2341269"/>
            <a:ext cx="3176313" cy="173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7F633BD-441D-4520-9B8A-D94EDA3C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698" y="2483300"/>
            <a:ext cx="3217077" cy="187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95716706-FDA2-488E-8EFF-68EDA481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25" y="4137036"/>
            <a:ext cx="5229075" cy="79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72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Refactoring: Data Models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600" y="1232250"/>
            <a:ext cx="7011960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SzPct val="90000"/>
            </a:pPr>
            <a:r>
              <a:rPr lang="en-US" sz="2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Other models, related to fingerprints, also had duplicated information and used incorrect data types.</a:t>
            </a:r>
            <a:endParaRPr lang="en-US" sz="2000"/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C3E8CF-5983-4B7B-B46A-D5F2FB7FF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286636"/>
            <a:ext cx="7162800" cy="264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1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599" y="514350"/>
            <a:ext cx="7170075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Refactoring: Fingerprint Views</a:t>
            </a:r>
            <a:endParaRPr/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9ED8A-EFB8-434F-85B4-882584FD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001" y="3357349"/>
            <a:ext cx="4249444" cy="1482052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98BF66D-BAFC-4A34-A3AC-CFA0E0618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0" y="3192423"/>
            <a:ext cx="3819187" cy="18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9B8FDC-3426-4A7B-BF01-DF374D7E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8" y="1207584"/>
            <a:ext cx="3794679" cy="186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79297A1D-9A68-4686-B248-6AFD99A39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895" y="1207585"/>
            <a:ext cx="3794679" cy="18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45ACB6-6B81-4CE4-9CF2-906330E4BD17}"/>
              </a:ext>
            </a:extLst>
          </p:cNvPr>
          <p:cNvSpPr/>
          <p:nvPr/>
        </p:nvSpPr>
        <p:spPr>
          <a:xfrm>
            <a:off x="3261815" y="1480782"/>
            <a:ext cx="736979" cy="444702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4587A2-C667-4E24-8E77-4AFB9D957A7A}"/>
              </a:ext>
            </a:extLst>
          </p:cNvPr>
          <p:cNvSpPr/>
          <p:nvPr/>
        </p:nvSpPr>
        <p:spPr>
          <a:xfrm>
            <a:off x="7639096" y="1502353"/>
            <a:ext cx="802044" cy="352641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91542F-3B4F-4481-BBC3-E9BE06C626D9}"/>
              </a:ext>
            </a:extLst>
          </p:cNvPr>
          <p:cNvSpPr/>
          <p:nvPr/>
        </p:nvSpPr>
        <p:spPr>
          <a:xfrm>
            <a:off x="7686675" y="3970583"/>
            <a:ext cx="831055" cy="374213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B4EB58-3F75-4131-BB8B-F59841CC4465}"/>
              </a:ext>
            </a:extLst>
          </p:cNvPr>
          <p:cNvSpPr/>
          <p:nvPr/>
        </p:nvSpPr>
        <p:spPr>
          <a:xfrm>
            <a:off x="3237931" y="3418765"/>
            <a:ext cx="760863" cy="34250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672C8E-6E74-4C2E-BA83-F8B46183022E}"/>
              </a:ext>
            </a:extLst>
          </p:cNvPr>
          <p:cNvSpPr/>
          <p:nvPr/>
        </p:nvSpPr>
        <p:spPr>
          <a:xfrm>
            <a:off x="643426" y="3418765"/>
            <a:ext cx="2529679" cy="1160059"/>
          </a:xfrm>
          <a:prstGeom prst="roundRect">
            <a:avLst>
              <a:gd name="adj" fmla="val 8456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8BA369-07EC-4416-83D4-57F850613E6E}"/>
              </a:ext>
            </a:extLst>
          </p:cNvPr>
          <p:cNvSpPr/>
          <p:nvPr/>
        </p:nvSpPr>
        <p:spPr>
          <a:xfrm>
            <a:off x="702860" y="1480781"/>
            <a:ext cx="2529679" cy="1574734"/>
          </a:xfrm>
          <a:prstGeom prst="roundRect">
            <a:avLst>
              <a:gd name="adj" fmla="val 2141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756EBC-E693-4C3D-86AA-D796387BE16C}"/>
              </a:ext>
            </a:extLst>
          </p:cNvPr>
          <p:cNvSpPr/>
          <p:nvPr/>
        </p:nvSpPr>
        <p:spPr>
          <a:xfrm>
            <a:off x="5069680" y="1531126"/>
            <a:ext cx="2554557" cy="1527346"/>
          </a:xfrm>
          <a:prstGeom prst="roundRect">
            <a:avLst>
              <a:gd name="adj" fmla="val 2102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335A7D-5E6A-4B52-9EE5-ABC690BF3978}"/>
              </a:ext>
            </a:extLst>
          </p:cNvPr>
          <p:cNvSpPr/>
          <p:nvPr/>
        </p:nvSpPr>
        <p:spPr>
          <a:xfrm>
            <a:off x="2620370" y="1503505"/>
            <a:ext cx="612169" cy="124393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BEC98FA-93D0-43B6-A5B6-9834DEAE5467}"/>
              </a:ext>
            </a:extLst>
          </p:cNvPr>
          <p:cNvSpPr/>
          <p:nvPr/>
        </p:nvSpPr>
        <p:spPr>
          <a:xfrm>
            <a:off x="6997210" y="1528170"/>
            <a:ext cx="612169" cy="99728"/>
          </a:xfrm>
          <a:prstGeom prst="round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B074AA-BA59-4222-BF6C-18226D538BE3}"/>
              </a:ext>
            </a:extLst>
          </p:cNvPr>
          <p:cNvSpPr/>
          <p:nvPr/>
        </p:nvSpPr>
        <p:spPr>
          <a:xfrm>
            <a:off x="8346359" y="1502353"/>
            <a:ext cx="94782" cy="352641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5B94C6-703D-4A72-825C-DDCA1A57E35F}"/>
              </a:ext>
            </a:extLst>
          </p:cNvPr>
          <p:cNvSpPr/>
          <p:nvPr/>
        </p:nvSpPr>
        <p:spPr>
          <a:xfrm>
            <a:off x="8422948" y="3970583"/>
            <a:ext cx="94782" cy="374213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18C00C1-BF1A-4C11-95DB-984C38D4EE96}"/>
              </a:ext>
            </a:extLst>
          </p:cNvPr>
          <p:cNvSpPr/>
          <p:nvPr/>
        </p:nvSpPr>
        <p:spPr>
          <a:xfrm>
            <a:off x="4788859" y="3970583"/>
            <a:ext cx="2820520" cy="868818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6B9DB2-DBE3-4BD4-8354-110A023F186F}"/>
              </a:ext>
            </a:extLst>
          </p:cNvPr>
          <p:cNvSpPr/>
          <p:nvPr/>
        </p:nvSpPr>
        <p:spPr>
          <a:xfrm rot="-10800000" flipV="1">
            <a:off x="607610" y="3390900"/>
            <a:ext cx="3500668" cy="1214438"/>
          </a:xfrm>
          <a:prstGeom prst="roundRect">
            <a:avLst>
              <a:gd name="adj" fmla="val 8975"/>
            </a:avLst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2AFD47B-660A-49A8-A873-05A3076039B9}"/>
              </a:ext>
            </a:extLst>
          </p:cNvPr>
          <p:cNvSpPr/>
          <p:nvPr/>
        </p:nvSpPr>
        <p:spPr>
          <a:xfrm>
            <a:off x="4788858" y="3860304"/>
            <a:ext cx="3805867" cy="10347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EC4534-EDE6-45BB-A8CD-5504429DA743}"/>
              </a:ext>
            </a:extLst>
          </p:cNvPr>
          <p:cNvSpPr/>
          <p:nvPr/>
        </p:nvSpPr>
        <p:spPr>
          <a:xfrm>
            <a:off x="5069680" y="1459208"/>
            <a:ext cx="3430894" cy="6215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31EF5F6-C699-4E98-A8AC-DA85D49E88AF}"/>
              </a:ext>
            </a:extLst>
          </p:cNvPr>
          <p:cNvSpPr/>
          <p:nvPr/>
        </p:nvSpPr>
        <p:spPr>
          <a:xfrm rot="-10800000" flipV="1">
            <a:off x="4759389" y="3818294"/>
            <a:ext cx="3875056" cy="1048981"/>
          </a:xfrm>
          <a:prstGeom prst="roundRect">
            <a:avLst>
              <a:gd name="adj" fmla="val 8975"/>
            </a:avLst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177FFFF-31D5-4574-BD6D-6DE80D36AF99}"/>
              </a:ext>
            </a:extLst>
          </p:cNvPr>
          <p:cNvSpPr/>
          <p:nvPr/>
        </p:nvSpPr>
        <p:spPr>
          <a:xfrm rot="-10800000" flipV="1">
            <a:off x="5020266" y="1433629"/>
            <a:ext cx="3480308" cy="1640605"/>
          </a:xfrm>
          <a:prstGeom prst="roundRect">
            <a:avLst>
              <a:gd name="adj" fmla="val 3556"/>
            </a:avLst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BC47016-C8AA-47E5-BC3C-C5E3184CA41E}"/>
              </a:ext>
            </a:extLst>
          </p:cNvPr>
          <p:cNvSpPr/>
          <p:nvPr/>
        </p:nvSpPr>
        <p:spPr>
          <a:xfrm rot="-10800000" flipV="1">
            <a:off x="668284" y="1402557"/>
            <a:ext cx="3460786" cy="1693340"/>
          </a:xfrm>
          <a:prstGeom prst="roundRect">
            <a:avLst>
              <a:gd name="adj" fmla="val 3556"/>
            </a:avLst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0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599" y="514350"/>
            <a:ext cx="7011959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Refactoring:</a:t>
            </a:r>
            <a:br>
              <a:rPr lang="en"/>
            </a:br>
            <a:r>
              <a:rPr lang="en"/>
              <a:t>Fingerprint Data Manipulation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599" y="1726442"/>
            <a:ext cx="7993327" cy="28587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8000" indent="-28800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Move the data validation to the backend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​;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8000" indent="-288000" algn="l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Make use of Django's built-in data validation system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​;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9649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799906" cy="74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Fixed clutter problems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Removed unused columns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Refactoring: Fingerprint Schema</a:t>
            </a:r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EA8EBEE-0BBF-48CD-AB7D-02B4B78F7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001577"/>
            <a:ext cx="5392738" cy="337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42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8" y="1320242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8" y="4856479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45" name="Google Shape;204;p21">
            <a:extLst>
              <a:ext uri="{FF2B5EF4-FFF2-40B4-BE49-F238E27FC236}">
                <a16:creationId xmlns:a16="http://schemas.microsoft.com/office/drawing/2014/main" id="{9D2C8D4B-C2F9-42EE-83D2-BA453315F160}"/>
              </a:ext>
            </a:extLst>
          </p:cNvPr>
          <p:cNvSpPr txBox="1">
            <a:spLocks/>
          </p:cNvSpPr>
          <p:nvPr/>
        </p:nvSpPr>
        <p:spPr>
          <a:xfrm>
            <a:off x="6421149" y="3026765"/>
            <a:ext cx="1954926" cy="110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lnSpc>
                <a:spcPct val="140012"/>
              </a:lnSpc>
              <a:buFont typeface="Barlow"/>
              <a:buNone/>
            </a:pPr>
            <a:r>
              <a:rPr lang="en-US" sz="2400">
                <a:latin typeface="Barlow Medium"/>
                <a:ea typeface="Barlow Medium"/>
                <a:cs typeface="Barlow Medium"/>
                <a:sym typeface="Barlow Medium"/>
              </a:rPr>
              <a:t>No direct access to data</a:t>
            </a:r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244516E-77DE-481B-8510-A05F00EC424D}"/>
              </a:ext>
            </a:extLst>
          </p:cNvPr>
          <p:cNvGrpSpPr/>
          <p:nvPr/>
        </p:nvGrpSpPr>
        <p:grpSpPr>
          <a:xfrm>
            <a:off x="7099369" y="2039832"/>
            <a:ext cx="598485" cy="591796"/>
            <a:chOff x="3225984" y="1833815"/>
            <a:chExt cx="598485" cy="591796"/>
          </a:xfrm>
        </p:grpSpPr>
        <p:sp>
          <p:nvSpPr>
            <p:cNvPr id="53" name="Google Shape;325;p26">
              <a:extLst>
                <a:ext uri="{FF2B5EF4-FFF2-40B4-BE49-F238E27FC236}">
                  <a16:creationId xmlns:a16="http://schemas.microsoft.com/office/drawing/2014/main" id="{5F448B48-F092-4366-A3E2-3D690C2CA665}"/>
                </a:ext>
              </a:extLst>
            </p:cNvPr>
            <p:cNvSpPr/>
            <p:nvPr/>
          </p:nvSpPr>
          <p:spPr>
            <a:xfrm>
              <a:off x="3551848" y="1875979"/>
              <a:ext cx="272621" cy="549632"/>
            </a:xfrm>
            <a:custGeom>
              <a:avLst/>
              <a:gdLst/>
              <a:ahLst/>
              <a:cxnLst/>
              <a:rect l="l" t="t" r="r" b="b"/>
              <a:pathLst>
                <a:path w="545241" h="1099263" extrusionOk="0">
                  <a:moveTo>
                    <a:pt x="464069" y="1099263"/>
                  </a:moveTo>
                  <a:lnTo>
                    <a:pt x="81172" y="1099263"/>
                  </a:lnTo>
                  <a:cubicBezTo>
                    <a:pt x="36342" y="1099263"/>
                    <a:pt x="0" y="1062955"/>
                    <a:pt x="0" y="1018166"/>
                  </a:cubicBezTo>
                  <a:lnTo>
                    <a:pt x="0" y="81098"/>
                  </a:lnTo>
                  <a:cubicBezTo>
                    <a:pt x="0" y="36309"/>
                    <a:pt x="36342" y="0"/>
                    <a:pt x="81172" y="0"/>
                  </a:cubicBezTo>
                  <a:lnTo>
                    <a:pt x="464069" y="0"/>
                  </a:lnTo>
                  <a:cubicBezTo>
                    <a:pt x="508899" y="0"/>
                    <a:pt x="545241" y="36309"/>
                    <a:pt x="545241" y="81098"/>
                  </a:cubicBezTo>
                  <a:lnTo>
                    <a:pt x="545241" y="1018166"/>
                  </a:lnTo>
                  <a:cubicBezTo>
                    <a:pt x="545241" y="1062955"/>
                    <a:pt x="508899" y="1099263"/>
                    <a:pt x="464069" y="1099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326;p26">
              <a:extLst>
                <a:ext uri="{FF2B5EF4-FFF2-40B4-BE49-F238E27FC236}">
                  <a16:creationId xmlns:a16="http://schemas.microsoft.com/office/drawing/2014/main" id="{2BCF7533-1CF2-475D-8FED-37811491380E}"/>
                </a:ext>
              </a:extLst>
            </p:cNvPr>
            <p:cNvSpPr/>
            <p:nvPr/>
          </p:nvSpPr>
          <p:spPr>
            <a:xfrm>
              <a:off x="3225984" y="1833815"/>
              <a:ext cx="575145" cy="577361"/>
            </a:xfrm>
            <a:custGeom>
              <a:avLst/>
              <a:gdLst/>
              <a:ahLst/>
              <a:cxnLst/>
              <a:rect l="l" t="t" r="r" b="b"/>
              <a:pathLst>
                <a:path w="1150289" h="1154722" extrusionOk="0">
                  <a:moveTo>
                    <a:pt x="1060450" y="1154723"/>
                  </a:moveTo>
                  <a:lnTo>
                    <a:pt x="89840" y="1154723"/>
                  </a:lnTo>
                  <a:cubicBezTo>
                    <a:pt x="40302" y="1154723"/>
                    <a:pt x="0" y="1114458"/>
                    <a:pt x="0" y="1064958"/>
                  </a:cubicBezTo>
                  <a:lnTo>
                    <a:pt x="0" y="89758"/>
                  </a:lnTo>
                  <a:cubicBezTo>
                    <a:pt x="0" y="40265"/>
                    <a:pt x="40302" y="0"/>
                    <a:pt x="89840" y="0"/>
                  </a:cubicBezTo>
                  <a:lnTo>
                    <a:pt x="1060450" y="0"/>
                  </a:lnTo>
                  <a:cubicBezTo>
                    <a:pt x="1109988" y="0"/>
                    <a:pt x="1150290" y="40265"/>
                    <a:pt x="1150290" y="89758"/>
                  </a:cubicBezTo>
                  <a:lnTo>
                    <a:pt x="1150290" y="1064958"/>
                  </a:lnTo>
                  <a:cubicBezTo>
                    <a:pt x="1150290" y="1114458"/>
                    <a:pt x="1109988" y="1154723"/>
                    <a:pt x="1060450" y="1154723"/>
                  </a:cubicBezTo>
                  <a:close/>
                  <a:moveTo>
                    <a:pt x="89840" y="28569"/>
                  </a:moveTo>
                  <a:cubicBezTo>
                    <a:pt x="56073" y="28569"/>
                    <a:pt x="28595" y="56021"/>
                    <a:pt x="28595" y="89758"/>
                  </a:cubicBezTo>
                  <a:lnTo>
                    <a:pt x="28595" y="1064958"/>
                  </a:lnTo>
                  <a:cubicBezTo>
                    <a:pt x="28595" y="1098702"/>
                    <a:pt x="56073" y="1126154"/>
                    <a:pt x="89840" y="1126154"/>
                  </a:cubicBezTo>
                  <a:lnTo>
                    <a:pt x="1060450" y="1126154"/>
                  </a:lnTo>
                  <a:cubicBezTo>
                    <a:pt x="1094217" y="1126154"/>
                    <a:pt x="1121695" y="1098702"/>
                    <a:pt x="1121695" y="1064958"/>
                  </a:cubicBezTo>
                  <a:lnTo>
                    <a:pt x="1121695" y="89758"/>
                  </a:lnTo>
                  <a:cubicBezTo>
                    <a:pt x="1121695" y="56021"/>
                    <a:pt x="1094217" y="28569"/>
                    <a:pt x="1060450" y="28569"/>
                  </a:cubicBezTo>
                  <a:lnTo>
                    <a:pt x="89840" y="28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Multiplication Sign 54">
              <a:extLst>
                <a:ext uri="{FF2B5EF4-FFF2-40B4-BE49-F238E27FC236}">
                  <a16:creationId xmlns:a16="http://schemas.microsoft.com/office/drawing/2014/main" id="{C50B00C6-FE43-41A5-98E4-1765800F1456}"/>
                </a:ext>
              </a:extLst>
            </p:cNvPr>
            <p:cNvSpPr/>
            <p:nvPr/>
          </p:nvSpPr>
          <p:spPr>
            <a:xfrm>
              <a:off x="3253803" y="1893188"/>
              <a:ext cx="485811" cy="480501"/>
            </a:xfrm>
            <a:prstGeom prst="mathMultiply">
              <a:avLst>
                <a:gd name="adj1" fmla="val 431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16703FB4-A216-4A9F-A4F3-902514E2142D}"/>
              </a:ext>
            </a:extLst>
          </p:cNvPr>
          <p:cNvSpPr/>
          <p:nvPr/>
        </p:nvSpPr>
        <p:spPr>
          <a:xfrm>
            <a:off x="163790" y="135315"/>
            <a:ext cx="309425" cy="303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9C68B8A-7B58-4722-B98C-63F2246CFC29}"/>
              </a:ext>
            </a:extLst>
          </p:cNvPr>
          <p:cNvSpPr/>
          <p:nvPr/>
        </p:nvSpPr>
        <p:spPr>
          <a:xfrm>
            <a:off x="543122" y="134949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31C1F33-15B3-4225-87C2-503AE00AC679}"/>
              </a:ext>
            </a:extLst>
          </p:cNvPr>
          <p:cNvSpPr/>
          <p:nvPr/>
        </p:nvSpPr>
        <p:spPr>
          <a:xfrm>
            <a:off x="922454" y="134583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3CA00D4-997F-4EE4-919F-93BF13181E3F}"/>
              </a:ext>
            </a:extLst>
          </p:cNvPr>
          <p:cNvSpPr/>
          <p:nvPr/>
        </p:nvSpPr>
        <p:spPr>
          <a:xfrm>
            <a:off x="1301786" y="134217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3BA2457-2855-42C8-9ECE-541AD665D674}"/>
              </a:ext>
            </a:extLst>
          </p:cNvPr>
          <p:cNvSpPr/>
          <p:nvPr/>
        </p:nvSpPr>
        <p:spPr>
          <a:xfrm>
            <a:off x="1681118" y="133851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204;p21">
            <a:extLst>
              <a:ext uri="{FF2B5EF4-FFF2-40B4-BE49-F238E27FC236}">
                <a16:creationId xmlns:a16="http://schemas.microsoft.com/office/drawing/2014/main" id="{19292779-901E-4A75-BA81-895BF08A2276}"/>
              </a:ext>
            </a:extLst>
          </p:cNvPr>
          <p:cNvSpPr txBox="1">
            <a:spLocks/>
          </p:cNvSpPr>
          <p:nvPr/>
        </p:nvSpPr>
        <p:spPr>
          <a:xfrm>
            <a:off x="671765" y="3048785"/>
            <a:ext cx="2212432" cy="1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lnSpc>
                <a:spcPct val="140012"/>
              </a:lnSpc>
              <a:buFont typeface="Barlow"/>
              <a:buNone/>
            </a:pPr>
            <a:r>
              <a:rPr lang="en-US" sz="2400">
                <a:latin typeface="Barlow Medium"/>
                <a:ea typeface="Barlow Medium"/>
                <a:cs typeface="Barlow Medium"/>
                <a:sym typeface="Barlow Medium"/>
              </a:rPr>
              <a:t>Researchers want to perform studies</a:t>
            </a:r>
            <a:endParaRPr lang="en-US" sz="2000"/>
          </a:p>
        </p:txBody>
      </p:sp>
      <p:grpSp>
        <p:nvGrpSpPr>
          <p:cNvPr id="36" name="Google Shape;397;p26">
            <a:extLst>
              <a:ext uri="{FF2B5EF4-FFF2-40B4-BE49-F238E27FC236}">
                <a16:creationId xmlns:a16="http://schemas.microsoft.com/office/drawing/2014/main" id="{60F55755-A5C8-4220-BCF2-C4CC13EEC52C}"/>
              </a:ext>
            </a:extLst>
          </p:cNvPr>
          <p:cNvGrpSpPr/>
          <p:nvPr/>
        </p:nvGrpSpPr>
        <p:grpSpPr>
          <a:xfrm>
            <a:off x="1427513" y="2055164"/>
            <a:ext cx="449741" cy="598484"/>
            <a:chOff x="14510931" y="6194425"/>
            <a:chExt cx="899483" cy="1196968"/>
          </a:xfrm>
        </p:grpSpPr>
        <p:sp>
          <p:nvSpPr>
            <p:cNvPr id="37" name="Google Shape;398;p26">
              <a:extLst>
                <a:ext uri="{FF2B5EF4-FFF2-40B4-BE49-F238E27FC236}">
                  <a16:creationId xmlns:a16="http://schemas.microsoft.com/office/drawing/2014/main" id="{ECAF7731-6569-4855-885B-719F167540E0}"/>
                </a:ext>
              </a:extLst>
            </p:cNvPr>
            <p:cNvSpPr/>
            <p:nvPr/>
          </p:nvSpPr>
          <p:spPr>
            <a:xfrm>
              <a:off x="14723484" y="6208133"/>
              <a:ext cx="468941" cy="218091"/>
            </a:xfrm>
            <a:custGeom>
              <a:avLst/>
              <a:gdLst/>
              <a:ahLst/>
              <a:cxnLst/>
              <a:rect l="l" t="t" r="r" b="b"/>
              <a:pathLst>
                <a:path w="468941" h="218091" extrusionOk="0">
                  <a:moveTo>
                    <a:pt x="233847" y="0"/>
                  </a:moveTo>
                  <a:cubicBezTo>
                    <a:pt x="113761" y="0"/>
                    <a:pt x="14846" y="89679"/>
                    <a:pt x="0" y="205616"/>
                  </a:cubicBezTo>
                  <a:cubicBezTo>
                    <a:pt x="73935" y="204855"/>
                    <a:pt x="138360" y="165093"/>
                    <a:pt x="174057" y="106004"/>
                  </a:cubicBezTo>
                  <a:cubicBezTo>
                    <a:pt x="194085" y="112498"/>
                    <a:pt x="215413" y="116103"/>
                    <a:pt x="237608" y="116103"/>
                  </a:cubicBezTo>
                  <a:cubicBezTo>
                    <a:pt x="255152" y="116103"/>
                    <a:pt x="272089" y="113673"/>
                    <a:pt x="288349" y="109549"/>
                  </a:cubicBezTo>
                  <a:cubicBezTo>
                    <a:pt x="322932" y="173913"/>
                    <a:pt x="390779" y="217756"/>
                    <a:pt x="468942" y="218092"/>
                  </a:cubicBezTo>
                  <a:cubicBezTo>
                    <a:pt x="459866" y="96165"/>
                    <a:pt x="358210" y="0"/>
                    <a:pt x="23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99;p26">
              <a:extLst>
                <a:ext uri="{FF2B5EF4-FFF2-40B4-BE49-F238E27FC236}">
                  <a16:creationId xmlns:a16="http://schemas.microsoft.com/office/drawing/2014/main" id="{017730DD-8103-48AD-8C1E-5C21111E2BBE}"/>
                </a:ext>
              </a:extLst>
            </p:cNvPr>
            <p:cNvSpPr/>
            <p:nvPr/>
          </p:nvSpPr>
          <p:spPr>
            <a:xfrm>
              <a:off x="14510931" y="6851917"/>
              <a:ext cx="899483" cy="539476"/>
            </a:xfrm>
            <a:custGeom>
              <a:avLst/>
              <a:gdLst/>
              <a:ahLst/>
              <a:cxnLst/>
              <a:rect l="l" t="t" r="r" b="b"/>
              <a:pathLst>
                <a:path w="899483" h="539476" extrusionOk="0">
                  <a:moveTo>
                    <a:pt x="885761" y="539477"/>
                  </a:moveTo>
                  <a:lnTo>
                    <a:pt x="13723" y="539477"/>
                  </a:lnTo>
                  <a:cubicBezTo>
                    <a:pt x="9595" y="539477"/>
                    <a:pt x="5689" y="537623"/>
                    <a:pt x="3083" y="534423"/>
                  </a:cubicBezTo>
                  <a:cubicBezTo>
                    <a:pt x="476" y="531230"/>
                    <a:pt x="-549" y="527027"/>
                    <a:pt x="282" y="522990"/>
                  </a:cubicBezTo>
                  <a:lnTo>
                    <a:pt x="57012" y="248993"/>
                  </a:lnTo>
                  <a:cubicBezTo>
                    <a:pt x="82090" y="127885"/>
                    <a:pt x="177131" y="36169"/>
                    <a:pt x="299154" y="15338"/>
                  </a:cubicBezTo>
                  <a:lnTo>
                    <a:pt x="328835" y="10271"/>
                  </a:lnTo>
                  <a:cubicBezTo>
                    <a:pt x="409062" y="-3424"/>
                    <a:pt x="490422" y="-3424"/>
                    <a:pt x="570649" y="10271"/>
                  </a:cubicBezTo>
                  <a:lnTo>
                    <a:pt x="600330" y="15338"/>
                  </a:lnTo>
                  <a:cubicBezTo>
                    <a:pt x="722353" y="36169"/>
                    <a:pt x="817394" y="127885"/>
                    <a:pt x="842472" y="248993"/>
                  </a:cubicBezTo>
                  <a:lnTo>
                    <a:pt x="899202" y="522990"/>
                  </a:lnTo>
                  <a:cubicBezTo>
                    <a:pt x="900033" y="527027"/>
                    <a:pt x="899008" y="531230"/>
                    <a:pt x="896401" y="534423"/>
                  </a:cubicBezTo>
                  <a:cubicBezTo>
                    <a:pt x="893795" y="537623"/>
                    <a:pt x="889889" y="539477"/>
                    <a:pt x="885761" y="539477"/>
                  </a:cubicBezTo>
                  <a:close/>
                  <a:moveTo>
                    <a:pt x="30573" y="512060"/>
                  </a:moveTo>
                  <a:lnTo>
                    <a:pt x="868911" y="512060"/>
                  </a:lnTo>
                  <a:lnTo>
                    <a:pt x="815591" y="254549"/>
                  </a:lnTo>
                  <a:cubicBezTo>
                    <a:pt x="792824" y="144572"/>
                    <a:pt x="706513" y="61284"/>
                    <a:pt x="595707" y="42367"/>
                  </a:cubicBezTo>
                  <a:lnTo>
                    <a:pt x="566026" y="37300"/>
                  </a:lnTo>
                  <a:cubicBezTo>
                    <a:pt x="488867" y="24127"/>
                    <a:pt x="410617" y="24127"/>
                    <a:pt x="333458" y="37300"/>
                  </a:cubicBezTo>
                  <a:lnTo>
                    <a:pt x="303777" y="42367"/>
                  </a:lnTo>
                  <a:cubicBezTo>
                    <a:pt x="192970" y="61284"/>
                    <a:pt x="106660" y="144572"/>
                    <a:pt x="83893" y="254549"/>
                  </a:cubicBezTo>
                  <a:lnTo>
                    <a:pt x="30573" y="512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00;p26">
              <a:extLst>
                <a:ext uri="{FF2B5EF4-FFF2-40B4-BE49-F238E27FC236}">
                  <a16:creationId xmlns:a16="http://schemas.microsoft.com/office/drawing/2014/main" id="{AE8840E3-543D-4B16-9766-962427D244F7}"/>
                </a:ext>
              </a:extLst>
            </p:cNvPr>
            <p:cNvSpPr/>
            <p:nvPr/>
          </p:nvSpPr>
          <p:spPr>
            <a:xfrm>
              <a:off x="14707620" y="6194425"/>
              <a:ext cx="499419" cy="590659"/>
            </a:xfrm>
            <a:custGeom>
              <a:avLst/>
              <a:gdLst/>
              <a:ahLst/>
              <a:cxnLst/>
              <a:rect l="l" t="t" r="r" b="b"/>
              <a:pathLst>
                <a:path w="499419" h="590659" extrusionOk="0">
                  <a:moveTo>
                    <a:pt x="249713" y="590660"/>
                  </a:moveTo>
                  <a:cubicBezTo>
                    <a:pt x="107229" y="590660"/>
                    <a:pt x="0" y="383679"/>
                    <a:pt x="0" y="249465"/>
                  </a:cubicBezTo>
                  <a:cubicBezTo>
                    <a:pt x="0" y="111911"/>
                    <a:pt x="112019" y="0"/>
                    <a:pt x="249713" y="0"/>
                  </a:cubicBezTo>
                  <a:cubicBezTo>
                    <a:pt x="387400" y="0"/>
                    <a:pt x="499419" y="111911"/>
                    <a:pt x="499419" y="249465"/>
                  </a:cubicBezTo>
                  <a:cubicBezTo>
                    <a:pt x="499419" y="383679"/>
                    <a:pt x="392191" y="590660"/>
                    <a:pt x="249713" y="590660"/>
                  </a:cubicBezTo>
                  <a:close/>
                  <a:moveTo>
                    <a:pt x="249713" y="27417"/>
                  </a:moveTo>
                  <a:cubicBezTo>
                    <a:pt x="127155" y="27417"/>
                    <a:pt x="27444" y="127025"/>
                    <a:pt x="27444" y="249465"/>
                  </a:cubicBezTo>
                  <a:cubicBezTo>
                    <a:pt x="27444" y="373371"/>
                    <a:pt x="127021" y="563243"/>
                    <a:pt x="249713" y="563243"/>
                  </a:cubicBezTo>
                  <a:cubicBezTo>
                    <a:pt x="372405" y="563243"/>
                    <a:pt x="471976" y="373371"/>
                    <a:pt x="471976" y="249465"/>
                  </a:cubicBezTo>
                  <a:cubicBezTo>
                    <a:pt x="471976" y="127025"/>
                    <a:pt x="372271" y="27417"/>
                    <a:pt x="249713" y="274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01;p26">
              <a:extLst>
                <a:ext uri="{FF2B5EF4-FFF2-40B4-BE49-F238E27FC236}">
                  <a16:creationId xmlns:a16="http://schemas.microsoft.com/office/drawing/2014/main" id="{07F344A6-C33C-4778-A36C-09923767997D}"/>
                </a:ext>
              </a:extLst>
            </p:cNvPr>
            <p:cNvSpPr/>
            <p:nvPr/>
          </p:nvSpPr>
          <p:spPr>
            <a:xfrm>
              <a:off x="14667205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02;p26">
              <a:extLst>
                <a:ext uri="{FF2B5EF4-FFF2-40B4-BE49-F238E27FC236}">
                  <a16:creationId xmlns:a16="http://schemas.microsoft.com/office/drawing/2014/main" id="{0C180A04-930C-4650-B876-34FB65BA557A}"/>
                </a:ext>
              </a:extLst>
            </p:cNvPr>
            <p:cNvSpPr/>
            <p:nvPr/>
          </p:nvSpPr>
          <p:spPr>
            <a:xfrm>
              <a:off x="15226698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203;p21">
            <a:extLst>
              <a:ext uri="{FF2B5EF4-FFF2-40B4-BE49-F238E27FC236}">
                <a16:creationId xmlns:a16="http://schemas.microsoft.com/office/drawing/2014/main" id="{F69E2AA0-9957-4CF7-8952-A05E2682E0C3}"/>
              </a:ext>
            </a:extLst>
          </p:cNvPr>
          <p:cNvSpPr txBox="1">
            <a:spLocks/>
          </p:cNvSpPr>
          <p:nvPr/>
        </p:nvSpPr>
        <p:spPr>
          <a:xfrm>
            <a:off x="3425535" y="3048785"/>
            <a:ext cx="2032867" cy="63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lnSpc>
                <a:spcPct val="140012"/>
              </a:lnSpc>
              <a:buFont typeface="Barlow"/>
              <a:buNone/>
            </a:pPr>
            <a:r>
              <a:rPr lang="en-US" sz="2400">
                <a:latin typeface="Barlow Medium"/>
                <a:ea typeface="Barlow Medium"/>
                <a:cs typeface="Barlow Medium"/>
                <a:sym typeface="Barlow Medium"/>
              </a:rPr>
              <a:t>EHR Databases</a:t>
            </a:r>
            <a:endParaRPr lang="en-US" sz="24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FFC7F1E-B385-4CAB-A196-9340FCF68497}"/>
              </a:ext>
            </a:extLst>
          </p:cNvPr>
          <p:cNvGrpSpPr/>
          <p:nvPr/>
        </p:nvGrpSpPr>
        <p:grpSpPr>
          <a:xfrm>
            <a:off x="4050507" y="1964731"/>
            <a:ext cx="771525" cy="771525"/>
            <a:chOff x="1920602" y="2097706"/>
            <a:chExt cx="771525" cy="771525"/>
          </a:xfrm>
        </p:grpSpPr>
        <p:sp>
          <p:nvSpPr>
            <p:cNvPr id="51" name="Cylinder 50">
              <a:extLst>
                <a:ext uri="{FF2B5EF4-FFF2-40B4-BE49-F238E27FC236}">
                  <a16:creationId xmlns:a16="http://schemas.microsoft.com/office/drawing/2014/main" id="{80843018-191D-47DF-BF8A-D5B87F34AA16}"/>
                </a:ext>
              </a:extLst>
            </p:cNvPr>
            <p:cNvSpPr/>
            <p:nvPr/>
          </p:nvSpPr>
          <p:spPr>
            <a:xfrm>
              <a:off x="1948235" y="2160018"/>
              <a:ext cx="560936" cy="543014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4C29CACF-191F-4578-88C7-68B51A6016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602" y="2097706"/>
              <a:ext cx="771525" cy="771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1877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16600" y="2426079"/>
            <a:ext cx="3679200" cy="20982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8000" indent="-288000" algn="l" rtl="0" fontAlgn="base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 Agents:​</a:t>
            </a:r>
            <a:endParaRPr lang="en-US" sz="18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marL="745200" lvl="2" indent="-288000" fontAlgn="base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Run on data owner's deployment environment;​</a:t>
            </a:r>
          </a:p>
          <a:p>
            <a:pPr marL="745200" lvl="3" indent="-288000" fontAlgn="base">
              <a:lnSpc>
                <a:spcPct val="100000"/>
              </a:lnSpc>
              <a:spcBef>
                <a:spcPts val="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Extracts and sends metadata to the applications;​</a:t>
            </a:r>
          </a:p>
          <a:p>
            <a:pPr marL="288000" indent="-288000" algn="l" rtl="0" fontAlgn="base">
              <a:lnSpc>
                <a:spcPct val="10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Data owners might not want/be able to provide direct access to data;</a:t>
            </a:r>
            <a:endParaRPr sz="1800" dirty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599" y="959097"/>
            <a:ext cx="3712375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Metadata Extraction &amp; Update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0D0FD2-73EB-4940-BBFD-BE4C7CC81D19}"/>
              </a:ext>
            </a:extLst>
          </p:cNvPr>
          <p:cNvGrpSpPr/>
          <p:nvPr/>
        </p:nvGrpSpPr>
        <p:grpSpPr>
          <a:xfrm>
            <a:off x="4343400" y="1377141"/>
            <a:ext cx="4686300" cy="2680508"/>
            <a:chOff x="4333875" y="1520016"/>
            <a:chExt cx="4686300" cy="2680508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826E34AA-751C-4983-90FB-11EA5CDB7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5" y="1520016"/>
              <a:ext cx="4686300" cy="253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346686-B453-48BA-9884-A18BFE4F6274}"/>
                </a:ext>
              </a:extLst>
            </p:cNvPr>
            <p:cNvSpPr/>
            <p:nvPr/>
          </p:nvSpPr>
          <p:spPr>
            <a:xfrm>
              <a:off x="6448424" y="1809749"/>
              <a:ext cx="1209675" cy="23907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40526558-C810-497C-AD95-F2741AD35410}"/>
              </a:ext>
            </a:extLst>
          </p:cNvPr>
          <p:cNvSpPr/>
          <p:nvPr/>
        </p:nvSpPr>
        <p:spPr>
          <a:xfrm>
            <a:off x="163790" y="135315"/>
            <a:ext cx="309425" cy="303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05792D-08B1-42DE-AF04-955E45A8255E}"/>
              </a:ext>
            </a:extLst>
          </p:cNvPr>
          <p:cNvSpPr/>
          <p:nvPr/>
        </p:nvSpPr>
        <p:spPr>
          <a:xfrm>
            <a:off x="543122" y="134949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72A838A-56C5-473F-A6AD-5FBA32A3F50D}"/>
              </a:ext>
            </a:extLst>
          </p:cNvPr>
          <p:cNvSpPr/>
          <p:nvPr/>
        </p:nvSpPr>
        <p:spPr>
          <a:xfrm>
            <a:off x="922454" y="134583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AC94E3-727F-45ED-B188-81DE197E2BE8}"/>
              </a:ext>
            </a:extLst>
          </p:cNvPr>
          <p:cNvSpPr/>
          <p:nvPr/>
        </p:nvSpPr>
        <p:spPr>
          <a:xfrm>
            <a:off x="1301786" y="134217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3B9F38-8D5C-4B78-924D-2842BBEEF75D}"/>
              </a:ext>
            </a:extLst>
          </p:cNvPr>
          <p:cNvSpPr/>
          <p:nvPr/>
        </p:nvSpPr>
        <p:spPr>
          <a:xfrm>
            <a:off x="1681118" y="133851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25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16476" y="2426080"/>
            <a:ext cx="3738024" cy="24316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Agent is now only in charge of sending metadata to applications;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Data owners take care of the extraction process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​;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How data gets to the applications?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5200" lvl="5" indent="-28800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Peer-to-peer architecture?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600" y="959097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Metadata Extraction &amp; Update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F2D601-6B87-467A-AA28-C6EA40864D01}"/>
              </a:ext>
            </a:extLst>
          </p:cNvPr>
          <p:cNvGrpSpPr/>
          <p:nvPr/>
        </p:nvGrpSpPr>
        <p:grpSpPr>
          <a:xfrm>
            <a:off x="4195800" y="1569749"/>
            <a:ext cx="4948200" cy="2306926"/>
            <a:chOff x="4195800" y="1569749"/>
            <a:chExt cx="4948200" cy="2306926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3510CE91-54FF-4738-B37F-FC0632DCA5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800" y="1569749"/>
              <a:ext cx="4948200" cy="2253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6E7BB51-3598-4F84-BDC6-3D2D7B080C26}"/>
                </a:ext>
              </a:extLst>
            </p:cNvPr>
            <p:cNvSpPr/>
            <p:nvPr/>
          </p:nvSpPr>
          <p:spPr>
            <a:xfrm>
              <a:off x="5981700" y="1751549"/>
              <a:ext cx="1893300" cy="212512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79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16476" y="2426080"/>
            <a:ext cx="3679199" cy="24316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8000" indent="-288000" fontAlgn="base"/>
            <a:r>
              <a:rPr lang="en-US" sz="2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A central component receives the data from the agents and sends it to the applications;</a:t>
            </a:r>
            <a:endParaRPr lang="en-US" sz="20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600" y="959097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Metadata Extraction &amp; Update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9C471E-854E-4C9B-A00B-A519290D55BB}"/>
              </a:ext>
            </a:extLst>
          </p:cNvPr>
          <p:cNvGrpSpPr/>
          <p:nvPr/>
        </p:nvGrpSpPr>
        <p:grpSpPr>
          <a:xfrm>
            <a:off x="4136703" y="1638300"/>
            <a:ext cx="4825836" cy="2105026"/>
            <a:chOff x="4136703" y="1638300"/>
            <a:chExt cx="4825836" cy="2105026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DB28F4AD-F72B-4F06-9B03-F313DF7C8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703" y="1718650"/>
              <a:ext cx="4825836" cy="191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98CBFF0-F7D3-4C36-A962-77B7544C24C1}"/>
                </a:ext>
              </a:extLst>
            </p:cNvPr>
            <p:cNvSpPr/>
            <p:nvPr/>
          </p:nvSpPr>
          <p:spPr>
            <a:xfrm>
              <a:off x="7362825" y="1638300"/>
              <a:ext cx="885825" cy="210502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3451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516476" y="2426080"/>
            <a:ext cx="3679199" cy="24316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ACHILLES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0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Asynchronous messaging systems: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0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Kafka</a:t>
            </a:r>
            <a:r>
              <a:rPr lang="en-US" sz="20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0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err="1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FilePulse</a:t>
            </a:r>
            <a:r>
              <a:rPr lang="en-US" sz="20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 Source connector</a:t>
            </a:r>
            <a:endParaRPr lang="en-US" sz="20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6600" y="959097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Metadata Extraction</a:t>
            </a:r>
            <a:endParaRPr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B90BB32-8311-482C-A560-2BE57CF4E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1952214"/>
            <a:ext cx="5015126" cy="17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803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Update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599" y="1232250"/>
            <a:ext cx="7859475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Data is in Kafka, now what?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Kafka Sink connectors do not allow customization;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Kafka deals with data as unbounded data flow;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404040"/>
                </a:solidFill>
                <a:effectLst/>
                <a:latin typeface="Calibri"/>
              </a:rPr>
              <a:t>Metadata </a:t>
            </a:r>
            <a:r>
              <a:rPr lang="en-US">
                <a:solidFill>
                  <a:srgbClr val="404040"/>
                </a:solidFill>
                <a:latin typeface="Calibri"/>
              </a:rPr>
              <a:t>Manager</a:t>
            </a:r>
            <a:r>
              <a:rPr lang="en-US" b="0" i="0">
                <a:solidFill>
                  <a:srgbClr val="000000"/>
                </a:solidFill>
                <a:effectLst/>
                <a:latin typeface="Calibri"/>
              </a:rPr>
              <a:t>​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5 components</a:t>
            </a:r>
            <a:endParaRPr lang="en-US" sz="2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307A543B-774D-4E39-BAA1-83F4687C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201" y="2606325"/>
            <a:ext cx="50292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710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Worker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599" y="1232250"/>
            <a:ext cx="6398551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Application might not require the entire data received from the databases;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Several filters at the same time;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Implemented in Go;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Can be scaled out.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C12433B7-A364-4A4F-8EE9-BAEAB158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795" y="2307925"/>
            <a:ext cx="5245630" cy="23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683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Orchestrator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599" y="1232250"/>
            <a:ext cx="7859475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Distributes the data received from the databases across the existing Filter Worker instances;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Uses Kafka Streams library;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Implemented in Java;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Can be scaled out;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2ECF3DE-7F5F-4910-8E77-F54F0D19A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32" y="3197827"/>
            <a:ext cx="3561453" cy="1619782"/>
          </a:xfrm>
          <a:prstGeom prst="rect">
            <a:avLst/>
          </a:prstGeom>
        </p:spPr>
      </p:pic>
      <p:pic>
        <p:nvPicPr>
          <p:cNvPr id="3" name="Picture 3" descr="Graphical user interface, diagram, text, application&#10;&#10;Description automatically generated">
            <a:extLst>
              <a:ext uri="{FF2B5EF4-FFF2-40B4-BE49-F238E27FC236}">
                <a16:creationId xmlns:a16="http://schemas.microsoft.com/office/drawing/2014/main" id="{C775272A-DD3A-49E9-BD46-4A1B7AEA6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2096787"/>
            <a:ext cx="4694663" cy="23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29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Sender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599" y="1232250"/>
            <a:ext cx="7859475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Sends data to the applications in form of a HTTP request;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Allows customization of the several request properties (method, URL, body, ...);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4C599DD-E192-4BCD-9BED-9690259DD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067" y="2368336"/>
            <a:ext cx="5207866" cy="238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153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Admin Portal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599" y="1232250"/>
            <a:ext cx="6722401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Offers an interface to manage the whole Metadata Manager;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Used </a:t>
            </a:r>
            <a:r>
              <a:rPr lang="en-US" sz="2000" dirty="0">
                <a:solidFill>
                  <a:srgbClr val="404040"/>
                </a:solidFill>
                <a:latin typeface="Calibri" panose="020F0502020204030204" pitchFamily="34" charset="0"/>
              </a:rPr>
              <a:t>to:</a:t>
            </a:r>
          </a:p>
          <a:p>
            <a:pPr marL="836640" lvl="1" indent="-2880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register new databases;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836640" lvl="1" indent="-28800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Calibri" panose="020F0502020204030204" pitchFamily="34" charset="0"/>
              </a:rPr>
              <a:t>g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roup databases in communities;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836640" lvl="1" indent="-28800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check statistics to get feedback on data flowing on the system;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</a:p>
          <a:p>
            <a:pPr marL="836640" lvl="1" indent="-288000" fontAlgn="base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04040"/>
                </a:solidFill>
                <a:latin typeface="Calibri" panose="020F0502020204030204" pitchFamily="34" charset="0"/>
              </a:rPr>
              <a:t>s</a:t>
            </a:r>
            <a:r>
              <a:rPr lang="en-US" sz="18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pecify the format template of data to be sent for each application.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Composed by two components: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5200" lvl="2" indent="-28800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Frontend - built using React;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5200" lvl="2" indent="-28800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Backend API - built using Django.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3AD359D-B5F9-447D-8D43-ED3FC273D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136" y="3221016"/>
            <a:ext cx="3542012" cy="16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036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Statistics Recorder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599" y="1232250"/>
            <a:ext cx="6722401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 Stores statistics of the system;</a:t>
            </a:r>
            <a:r>
              <a:rPr lang="en-US" sz="2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 Implemented as a Kafka Sink Connectors.</a:t>
            </a:r>
            <a:endParaRPr lang="en-US" sz="2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EB152A02-C08C-43A5-9582-BEFFC9521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545" y="2390775"/>
            <a:ext cx="4402909" cy="201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38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8" y="1320242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8" y="4856479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1502369" y="3097399"/>
            <a:ext cx="1291630" cy="50305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Barlow Medium"/>
                <a:ea typeface="Barlow Medium"/>
                <a:cs typeface="Barlow Medium"/>
                <a:sym typeface="Barlow Medium"/>
              </a:rPr>
              <a:t>Metadata</a:t>
            </a:r>
            <a:endParaRPr sz="1300"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2"/>
          </p:nvPr>
        </p:nvSpPr>
        <p:spPr>
          <a:xfrm>
            <a:off x="5065218" y="3097399"/>
            <a:ext cx="2287464" cy="10809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40012"/>
              </a:lnSpc>
              <a:buNone/>
            </a:pPr>
            <a:r>
              <a:rPr lang="en" sz="2400">
                <a:latin typeface="Barlow Medium"/>
                <a:ea typeface="Barlow Medium"/>
                <a:cs typeface="Barlow Medium"/>
                <a:sym typeface="Barlow Medium"/>
              </a:rPr>
              <a:t>Researchers can find databases</a:t>
            </a:r>
            <a:endParaRPr lang="en" sz="2400">
              <a:latin typeface="Barlow Medium"/>
            </a:endParaRPr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grpSp>
        <p:nvGrpSpPr>
          <p:cNvPr id="22" name="Google Shape;354;p26">
            <a:extLst>
              <a:ext uri="{FF2B5EF4-FFF2-40B4-BE49-F238E27FC236}">
                <a16:creationId xmlns:a16="http://schemas.microsoft.com/office/drawing/2014/main" id="{853A2AB5-9A83-4F43-A8B7-9C5B83234700}"/>
              </a:ext>
            </a:extLst>
          </p:cNvPr>
          <p:cNvGrpSpPr/>
          <p:nvPr/>
        </p:nvGrpSpPr>
        <p:grpSpPr>
          <a:xfrm>
            <a:off x="1916194" y="2263662"/>
            <a:ext cx="439139" cy="598484"/>
            <a:chOff x="9702216" y="1050931"/>
            <a:chExt cx="878278" cy="1196968"/>
          </a:xfrm>
        </p:grpSpPr>
        <p:sp>
          <p:nvSpPr>
            <p:cNvPr id="23" name="Google Shape;355;p26">
              <a:extLst>
                <a:ext uri="{FF2B5EF4-FFF2-40B4-BE49-F238E27FC236}">
                  <a16:creationId xmlns:a16="http://schemas.microsoft.com/office/drawing/2014/main" id="{B92546A7-6F51-4D4F-9502-DFCE7C06C1DB}"/>
                </a:ext>
              </a:extLst>
            </p:cNvPr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56;p26">
              <a:extLst>
                <a:ext uri="{FF2B5EF4-FFF2-40B4-BE49-F238E27FC236}">
                  <a16:creationId xmlns:a16="http://schemas.microsoft.com/office/drawing/2014/main" id="{64EAC7D7-6991-495A-858A-357677F4D53F}"/>
                </a:ext>
              </a:extLst>
            </p:cNvPr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57;p26">
              <a:extLst>
                <a:ext uri="{FF2B5EF4-FFF2-40B4-BE49-F238E27FC236}">
                  <a16:creationId xmlns:a16="http://schemas.microsoft.com/office/drawing/2014/main" id="{A127F2AE-E721-4BF5-8F55-A0A2CBD385AA}"/>
                </a:ext>
              </a:extLst>
            </p:cNvPr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58;p26">
              <a:extLst>
                <a:ext uri="{FF2B5EF4-FFF2-40B4-BE49-F238E27FC236}">
                  <a16:creationId xmlns:a16="http://schemas.microsoft.com/office/drawing/2014/main" id="{4FCB0A61-94D6-41A0-A43C-1863200C5F9F}"/>
                </a:ext>
              </a:extLst>
            </p:cNvPr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59;p26">
              <a:extLst>
                <a:ext uri="{FF2B5EF4-FFF2-40B4-BE49-F238E27FC236}">
                  <a16:creationId xmlns:a16="http://schemas.microsoft.com/office/drawing/2014/main" id="{BC8084FA-EC45-4D0B-9A64-F66392BDC375}"/>
                </a:ext>
              </a:extLst>
            </p:cNvPr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60;p26">
              <a:extLst>
                <a:ext uri="{FF2B5EF4-FFF2-40B4-BE49-F238E27FC236}">
                  <a16:creationId xmlns:a16="http://schemas.microsoft.com/office/drawing/2014/main" id="{754A0683-7AEE-4097-BAA9-3A63AFE2B3BE}"/>
                </a:ext>
              </a:extLst>
            </p:cNvPr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C0C946-22A6-477B-9D19-236A72AF0741}"/>
              </a:ext>
            </a:extLst>
          </p:cNvPr>
          <p:cNvGrpSpPr/>
          <p:nvPr/>
        </p:nvGrpSpPr>
        <p:grpSpPr>
          <a:xfrm>
            <a:off x="5883086" y="2278110"/>
            <a:ext cx="598485" cy="591796"/>
            <a:chOff x="4771673" y="1436579"/>
            <a:chExt cx="598485" cy="591796"/>
          </a:xfrm>
        </p:grpSpPr>
        <p:sp>
          <p:nvSpPr>
            <p:cNvPr id="30" name="Google Shape;325;p26">
              <a:extLst>
                <a:ext uri="{FF2B5EF4-FFF2-40B4-BE49-F238E27FC236}">
                  <a16:creationId xmlns:a16="http://schemas.microsoft.com/office/drawing/2014/main" id="{88F675EB-C0B3-45DB-B2E6-A32201CA37ED}"/>
                </a:ext>
              </a:extLst>
            </p:cNvPr>
            <p:cNvSpPr/>
            <p:nvPr/>
          </p:nvSpPr>
          <p:spPr>
            <a:xfrm>
              <a:off x="5097537" y="1478743"/>
              <a:ext cx="272621" cy="549632"/>
            </a:xfrm>
            <a:custGeom>
              <a:avLst/>
              <a:gdLst/>
              <a:ahLst/>
              <a:cxnLst/>
              <a:rect l="l" t="t" r="r" b="b"/>
              <a:pathLst>
                <a:path w="545241" h="1099263" extrusionOk="0">
                  <a:moveTo>
                    <a:pt x="464069" y="1099263"/>
                  </a:moveTo>
                  <a:lnTo>
                    <a:pt x="81172" y="1099263"/>
                  </a:lnTo>
                  <a:cubicBezTo>
                    <a:pt x="36342" y="1099263"/>
                    <a:pt x="0" y="1062955"/>
                    <a:pt x="0" y="1018166"/>
                  </a:cubicBezTo>
                  <a:lnTo>
                    <a:pt x="0" y="81098"/>
                  </a:lnTo>
                  <a:cubicBezTo>
                    <a:pt x="0" y="36309"/>
                    <a:pt x="36342" y="0"/>
                    <a:pt x="81172" y="0"/>
                  </a:cubicBezTo>
                  <a:lnTo>
                    <a:pt x="464069" y="0"/>
                  </a:lnTo>
                  <a:cubicBezTo>
                    <a:pt x="508899" y="0"/>
                    <a:pt x="545241" y="36309"/>
                    <a:pt x="545241" y="81098"/>
                  </a:cubicBezTo>
                  <a:lnTo>
                    <a:pt x="545241" y="1018166"/>
                  </a:lnTo>
                  <a:cubicBezTo>
                    <a:pt x="545241" y="1062955"/>
                    <a:pt x="508899" y="1099263"/>
                    <a:pt x="464069" y="1099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26;p26">
              <a:extLst>
                <a:ext uri="{FF2B5EF4-FFF2-40B4-BE49-F238E27FC236}">
                  <a16:creationId xmlns:a16="http://schemas.microsoft.com/office/drawing/2014/main" id="{EB63658B-B7A3-453F-9C5B-68FEB5F4FC22}"/>
                </a:ext>
              </a:extLst>
            </p:cNvPr>
            <p:cNvSpPr/>
            <p:nvPr/>
          </p:nvSpPr>
          <p:spPr>
            <a:xfrm>
              <a:off x="4771673" y="1436579"/>
              <a:ext cx="575145" cy="577361"/>
            </a:xfrm>
            <a:custGeom>
              <a:avLst/>
              <a:gdLst/>
              <a:ahLst/>
              <a:cxnLst/>
              <a:rect l="l" t="t" r="r" b="b"/>
              <a:pathLst>
                <a:path w="1150289" h="1154722" extrusionOk="0">
                  <a:moveTo>
                    <a:pt x="1060450" y="1154723"/>
                  </a:moveTo>
                  <a:lnTo>
                    <a:pt x="89840" y="1154723"/>
                  </a:lnTo>
                  <a:cubicBezTo>
                    <a:pt x="40302" y="1154723"/>
                    <a:pt x="0" y="1114458"/>
                    <a:pt x="0" y="1064958"/>
                  </a:cubicBezTo>
                  <a:lnTo>
                    <a:pt x="0" y="89758"/>
                  </a:lnTo>
                  <a:cubicBezTo>
                    <a:pt x="0" y="40265"/>
                    <a:pt x="40302" y="0"/>
                    <a:pt x="89840" y="0"/>
                  </a:cubicBezTo>
                  <a:lnTo>
                    <a:pt x="1060450" y="0"/>
                  </a:lnTo>
                  <a:cubicBezTo>
                    <a:pt x="1109988" y="0"/>
                    <a:pt x="1150290" y="40265"/>
                    <a:pt x="1150290" y="89758"/>
                  </a:cubicBezTo>
                  <a:lnTo>
                    <a:pt x="1150290" y="1064958"/>
                  </a:lnTo>
                  <a:cubicBezTo>
                    <a:pt x="1150290" y="1114458"/>
                    <a:pt x="1109988" y="1154723"/>
                    <a:pt x="1060450" y="1154723"/>
                  </a:cubicBezTo>
                  <a:close/>
                  <a:moveTo>
                    <a:pt x="89840" y="28569"/>
                  </a:moveTo>
                  <a:cubicBezTo>
                    <a:pt x="56073" y="28569"/>
                    <a:pt x="28595" y="56021"/>
                    <a:pt x="28595" y="89758"/>
                  </a:cubicBezTo>
                  <a:lnTo>
                    <a:pt x="28595" y="1064958"/>
                  </a:lnTo>
                  <a:cubicBezTo>
                    <a:pt x="28595" y="1098702"/>
                    <a:pt x="56073" y="1126154"/>
                    <a:pt x="89840" y="1126154"/>
                  </a:cubicBezTo>
                  <a:lnTo>
                    <a:pt x="1060450" y="1126154"/>
                  </a:lnTo>
                  <a:cubicBezTo>
                    <a:pt x="1094217" y="1126154"/>
                    <a:pt x="1121695" y="1098702"/>
                    <a:pt x="1121695" y="1064958"/>
                  </a:cubicBezTo>
                  <a:lnTo>
                    <a:pt x="1121695" y="89758"/>
                  </a:lnTo>
                  <a:cubicBezTo>
                    <a:pt x="1121695" y="56021"/>
                    <a:pt x="1094217" y="28569"/>
                    <a:pt x="1060450" y="28569"/>
                  </a:cubicBezTo>
                  <a:lnTo>
                    <a:pt x="89840" y="28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7;p26">
              <a:extLst>
                <a:ext uri="{FF2B5EF4-FFF2-40B4-BE49-F238E27FC236}">
                  <a16:creationId xmlns:a16="http://schemas.microsoft.com/office/drawing/2014/main" id="{4FA769B6-DC9A-4DD3-B8CE-7FFD28B84D25}"/>
                </a:ext>
              </a:extLst>
            </p:cNvPr>
            <p:cNvSpPr/>
            <p:nvPr/>
          </p:nvSpPr>
          <p:spPr>
            <a:xfrm>
              <a:off x="4873912" y="1615209"/>
              <a:ext cx="370667" cy="261953"/>
            </a:xfrm>
            <a:custGeom>
              <a:avLst/>
              <a:gdLst/>
              <a:ahLst/>
              <a:cxnLst/>
              <a:rect l="l" t="t" r="r" b="b"/>
              <a:pathLst>
                <a:path w="741334" h="523906" extrusionOk="0">
                  <a:moveTo>
                    <a:pt x="231236" y="523907"/>
                  </a:moveTo>
                  <a:cubicBezTo>
                    <a:pt x="227578" y="523907"/>
                    <a:pt x="223920" y="522512"/>
                    <a:pt x="221128" y="519722"/>
                  </a:cubicBezTo>
                  <a:lnTo>
                    <a:pt x="4189" y="302982"/>
                  </a:lnTo>
                  <a:cubicBezTo>
                    <a:pt x="-1396" y="297403"/>
                    <a:pt x="-1396" y="288363"/>
                    <a:pt x="4189" y="282784"/>
                  </a:cubicBezTo>
                  <a:cubicBezTo>
                    <a:pt x="9774" y="277204"/>
                    <a:pt x="18821" y="277204"/>
                    <a:pt x="24406" y="282784"/>
                  </a:cubicBezTo>
                  <a:lnTo>
                    <a:pt x="231236" y="489424"/>
                  </a:lnTo>
                  <a:lnTo>
                    <a:pt x="716929" y="4185"/>
                  </a:lnTo>
                  <a:cubicBezTo>
                    <a:pt x="722513" y="-1395"/>
                    <a:pt x="731561" y="-1395"/>
                    <a:pt x="737146" y="4185"/>
                  </a:cubicBezTo>
                  <a:cubicBezTo>
                    <a:pt x="742731" y="9765"/>
                    <a:pt x="742731" y="18804"/>
                    <a:pt x="737146" y="24384"/>
                  </a:cubicBezTo>
                  <a:lnTo>
                    <a:pt x="241345" y="519722"/>
                  </a:lnTo>
                  <a:cubicBezTo>
                    <a:pt x="238553" y="522512"/>
                    <a:pt x="234895" y="523907"/>
                    <a:pt x="231236" y="523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659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599" y="1232250"/>
            <a:ext cx="6722401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8000" indent="-288000" algn="l" rtl="0" fontAlgn="base">
              <a:buFont typeface="Arial" panose="020B0604020202020204" pitchFamily="34" charset="0"/>
              <a:buChar char="•"/>
            </a:pPr>
            <a:endParaRPr lang="en-US" sz="2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47363E-3205-4DE8-A07E-3479AD45D77F}"/>
              </a:ext>
            </a:extLst>
          </p:cNvPr>
          <p:cNvSpPr/>
          <p:nvPr/>
        </p:nvSpPr>
        <p:spPr>
          <a:xfrm>
            <a:off x="163790" y="135315"/>
            <a:ext cx="309425" cy="303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B991F7-FCB1-4F29-8DB0-406348AEDCF1}"/>
              </a:ext>
            </a:extLst>
          </p:cNvPr>
          <p:cNvSpPr/>
          <p:nvPr/>
        </p:nvSpPr>
        <p:spPr>
          <a:xfrm>
            <a:off x="543122" y="134949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44FFAF-8BBA-4190-B95D-99C5F8B863F2}"/>
              </a:ext>
            </a:extLst>
          </p:cNvPr>
          <p:cNvSpPr/>
          <p:nvPr/>
        </p:nvSpPr>
        <p:spPr>
          <a:xfrm>
            <a:off x="922454" y="134583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E4B7C3-263C-49EB-8951-CCA153FDA078}"/>
              </a:ext>
            </a:extLst>
          </p:cNvPr>
          <p:cNvSpPr/>
          <p:nvPr/>
        </p:nvSpPr>
        <p:spPr>
          <a:xfrm>
            <a:off x="1301786" y="134217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CF98504-9DFB-4C0E-A386-6BB5FF5A9B07}"/>
              </a:ext>
            </a:extLst>
          </p:cNvPr>
          <p:cNvSpPr/>
          <p:nvPr/>
        </p:nvSpPr>
        <p:spPr>
          <a:xfrm>
            <a:off x="1681118" y="133851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58D70DB-45BB-4A56-B80E-B7C5BF1A1AE5}"/>
              </a:ext>
            </a:extLst>
          </p:cNvPr>
          <p:cNvSpPr/>
          <p:nvPr/>
        </p:nvSpPr>
        <p:spPr>
          <a:xfrm>
            <a:off x="2060450" y="133485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86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599" y="1232250"/>
            <a:ext cx="6722401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1600" b="1" i="0" u="none" strike="noStrike" err="1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Montra</a:t>
            </a:r>
            <a:r>
              <a:rPr lang="en-US" sz="1600" b="1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 Refactoring</a:t>
            </a:r>
            <a:r>
              <a:rPr lang="en-US" sz="16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 - Improvements were done to a fully-fledged tool for metadata visualization;</a:t>
            </a:r>
            <a:r>
              <a:rPr lang="en-US" sz="16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6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836640" lvl="1" indent="-28800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Keep a compatible was a challenge during the development process;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836640" lvl="1" indent="-28800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Pull request waiting for review with over 150 commits with change on about 200 files.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sz="1600" b="1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Data Profiling</a:t>
            </a:r>
            <a:r>
              <a:rPr lang="en-US" sz="16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 - A tool able to extract data from databases conforming to the OMOP CDM was proposed:</a:t>
            </a:r>
            <a:r>
              <a:rPr lang="en-US" sz="16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6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836640" lvl="1" indent="-28800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Data owner's data privacy concerns were considered;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836640" lvl="1" indent="-28800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A System capable of gathering and sending extracted data to the applications was developed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836640" lvl="1" indent="-288000" fontAlgn="base"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Simple components with well-defined objectives;</a:t>
            </a:r>
            <a:endParaRPr 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E4B755-E73A-4B01-9FD7-AAC861FBAF70}"/>
              </a:ext>
            </a:extLst>
          </p:cNvPr>
          <p:cNvSpPr/>
          <p:nvPr/>
        </p:nvSpPr>
        <p:spPr>
          <a:xfrm>
            <a:off x="163790" y="135315"/>
            <a:ext cx="309425" cy="303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9D0983-B8B9-45A0-B204-5EE383A8CC6B}"/>
              </a:ext>
            </a:extLst>
          </p:cNvPr>
          <p:cNvSpPr/>
          <p:nvPr/>
        </p:nvSpPr>
        <p:spPr>
          <a:xfrm>
            <a:off x="543122" y="134949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D30B74-7E59-4FA1-A403-007061149491}"/>
              </a:ext>
            </a:extLst>
          </p:cNvPr>
          <p:cNvSpPr/>
          <p:nvPr/>
        </p:nvSpPr>
        <p:spPr>
          <a:xfrm>
            <a:off x="922454" y="134583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12D218-1444-48CB-928B-5C60059CAA02}"/>
              </a:ext>
            </a:extLst>
          </p:cNvPr>
          <p:cNvSpPr/>
          <p:nvPr/>
        </p:nvSpPr>
        <p:spPr>
          <a:xfrm>
            <a:off x="1301786" y="134217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32AEA2-8485-4A7D-8BBC-ED92CA3D9F0D}"/>
              </a:ext>
            </a:extLst>
          </p:cNvPr>
          <p:cNvSpPr/>
          <p:nvPr/>
        </p:nvSpPr>
        <p:spPr>
          <a:xfrm>
            <a:off x="1681118" y="133851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02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8B8D0914-3D9D-4CC4-A7CD-305A5C190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929" y="1285433"/>
            <a:ext cx="2192111" cy="1502000"/>
          </a:xfrm>
          <a:prstGeom prst="rect">
            <a:avLst/>
          </a:prstGeom>
        </p:spPr>
      </p:pic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599" y="1232250"/>
            <a:ext cx="6722401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EHDEN WP4</a:t>
            </a:r>
          </a:p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404040"/>
                </a:solidFill>
                <a:latin typeface="Calibri" panose="020F0502020204030204" pitchFamily="34" charset="0"/>
              </a:rPr>
              <a:t>GitHub</a:t>
            </a:r>
          </a:p>
          <a:p>
            <a:pPr marL="288000" indent="-288000" algn="l" rtl="0" fontAlgn="base">
              <a:buFont typeface="Arial" panose="020B0604020202020204" pitchFamily="34" charset="0"/>
              <a:buChar char="•"/>
            </a:pPr>
            <a:r>
              <a:rPr lang="en-US" i="0" u="none" strike="noStrike">
                <a:solidFill>
                  <a:srgbClr val="404040"/>
                </a:solidFill>
                <a:effectLst/>
                <a:latin typeface="Calibri" panose="020F0502020204030204" pitchFamily="34" charset="0"/>
              </a:rPr>
              <a:t>Dashboard</a:t>
            </a:r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AFE1F9A9-9266-409C-8EEA-07CF110B0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059" y="3463548"/>
            <a:ext cx="2260148" cy="1502002"/>
          </a:xfrm>
          <a:prstGeom prst="rect">
            <a:avLst/>
          </a:prstGeom>
        </p:spPr>
      </p:pic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6886B4B-F5E1-4F33-BA28-6101F0E16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80" y="3463493"/>
            <a:ext cx="5206093" cy="1502175"/>
          </a:xfrm>
          <a:prstGeom prst="rect">
            <a:avLst/>
          </a:prstGeom>
        </p:spPr>
      </p:pic>
      <p:pic>
        <p:nvPicPr>
          <p:cNvPr id="5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367BEF93-9A88-4708-B73B-E8516CF44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898" y="211850"/>
            <a:ext cx="5539467" cy="296270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14D3B85-A479-42C1-BF13-79229D7FB970}"/>
              </a:ext>
            </a:extLst>
          </p:cNvPr>
          <p:cNvSpPr/>
          <p:nvPr/>
        </p:nvSpPr>
        <p:spPr>
          <a:xfrm>
            <a:off x="163790" y="135315"/>
            <a:ext cx="309425" cy="303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99F0E2-BBC7-4CA6-AB07-DD01DC98566A}"/>
              </a:ext>
            </a:extLst>
          </p:cNvPr>
          <p:cNvSpPr/>
          <p:nvPr/>
        </p:nvSpPr>
        <p:spPr>
          <a:xfrm>
            <a:off x="543122" y="134949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269409-9CDF-47E7-ACBB-ED79962B9D43}"/>
              </a:ext>
            </a:extLst>
          </p:cNvPr>
          <p:cNvSpPr/>
          <p:nvPr/>
        </p:nvSpPr>
        <p:spPr>
          <a:xfrm>
            <a:off x="922454" y="134583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599CFA-D3FC-41E8-B95D-22A0CF3C41A9}"/>
              </a:ext>
            </a:extLst>
          </p:cNvPr>
          <p:cNvSpPr/>
          <p:nvPr/>
        </p:nvSpPr>
        <p:spPr>
          <a:xfrm>
            <a:off x="1301786" y="134217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44C048-7003-4228-95D0-5B133A73CDFE}"/>
              </a:ext>
            </a:extLst>
          </p:cNvPr>
          <p:cNvSpPr/>
          <p:nvPr/>
        </p:nvSpPr>
        <p:spPr>
          <a:xfrm>
            <a:off x="1681118" y="133851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8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/>
        </p:nvSpPr>
        <p:spPr>
          <a:xfrm>
            <a:off x="1980506" y="1415626"/>
            <a:ext cx="5182988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 </a:t>
            </a:r>
            <a:endParaRPr sz="7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-754241" y="2818631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762000" y="4019550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7270299" y="250425"/>
            <a:ext cx="1359408" cy="1359404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33</a:t>
            </a:fld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65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8" y="1320242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8" y="4856479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D7516C-6EFB-4E5F-A2D9-F6822B921896}"/>
              </a:ext>
            </a:extLst>
          </p:cNvPr>
          <p:cNvGrpSpPr/>
          <p:nvPr/>
        </p:nvGrpSpPr>
        <p:grpSpPr>
          <a:xfrm>
            <a:off x="844975" y="1003152"/>
            <a:ext cx="771525" cy="771525"/>
            <a:chOff x="6779335" y="1945305"/>
            <a:chExt cx="771525" cy="962025"/>
          </a:xfrm>
        </p:grpSpPr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0A83DF01-F4B2-4517-9BF8-A42DD21AD6E9}"/>
                </a:ext>
              </a:extLst>
            </p:cNvPr>
            <p:cNvSpPr/>
            <p:nvPr/>
          </p:nvSpPr>
          <p:spPr>
            <a:xfrm>
              <a:off x="6823785" y="1997018"/>
              <a:ext cx="542085" cy="784394"/>
            </a:xfrm>
            <a:prstGeom prst="can">
              <a:avLst>
                <a:gd name="adj" fmla="val 5352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ED50A46-EBC1-4D98-B656-5B39169EF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9335" y="1945305"/>
              <a:ext cx="771525" cy="96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oogle Shape;354;p26">
            <a:extLst>
              <a:ext uri="{FF2B5EF4-FFF2-40B4-BE49-F238E27FC236}">
                <a16:creationId xmlns:a16="http://schemas.microsoft.com/office/drawing/2014/main" id="{853A2AB5-9A83-4F43-A8B7-9C5B83234700}"/>
              </a:ext>
            </a:extLst>
          </p:cNvPr>
          <p:cNvGrpSpPr/>
          <p:nvPr/>
        </p:nvGrpSpPr>
        <p:grpSpPr>
          <a:xfrm>
            <a:off x="1781887" y="1878301"/>
            <a:ext cx="439139" cy="598484"/>
            <a:chOff x="9702216" y="1050931"/>
            <a:chExt cx="878278" cy="1196968"/>
          </a:xfrm>
        </p:grpSpPr>
        <p:sp>
          <p:nvSpPr>
            <p:cNvPr id="23" name="Google Shape;355;p26">
              <a:extLst>
                <a:ext uri="{FF2B5EF4-FFF2-40B4-BE49-F238E27FC236}">
                  <a16:creationId xmlns:a16="http://schemas.microsoft.com/office/drawing/2014/main" id="{B92546A7-6F51-4D4F-9502-DFCE7C06C1DB}"/>
                </a:ext>
              </a:extLst>
            </p:cNvPr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56;p26">
              <a:extLst>
                <a:ext uri="{FF2B5EF4-FFF2-40B4-BE49-F238E27FC236}">
                  <a16:creationId xmlns:a16="http://schemas.microsoft.com/office/drawing/2014/main" id="{64EAC7D7-6991-495A-858A-357677F4D53F}"/>
                </a:ext>
              </a:extLst>
            </p:cNvPr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57;p26">
              <a:extLst>
                <a:ext uri="{FF2B5EF4-FFF2-40B4-BE49-F238E27FC236}">
                  <a16:creationId xmlns:a16="http://schemas.microsoft.com/office/drawing/2014/main" id="{A127F2AE-E721-4BF5-8F55-A0A2CBD385AA}"/>
                </a:ext>
              </a:extLst>
            </p:cNvPr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58;p26">
              <a:extLst>
                <a:ext uri="{FF2B5EF4-FFF2-40B4-BE49-F238E27FC236}">
                  <a16:creationId xmlns:a16="http://schemas.microsoft.com/office/drawing/2014/main" id="{4FCB0A61-94D6-41A0-A43C-1863200C5F9F}"/>
                </a:ext>
              </a:extLst>
            </p:cNvPr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59;p26">
              <a:extLst>
                <a:ext uri="{FF2B5EF4-FFF2-40B4-BE49-F238E27FC236}">
                  <a16:creationId xmlns:a16="http://schemas.microsoft.com/office/drawing/2014/main" id="{BC8084FA-EC45-4D0B-9A64-F66392BDC375}"/>
                </a:ext>
              </a:extLst>
            </p:cNvPr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60;p26">
              <a:extLst>
                <a:ext uri="{FF2B5EF4-FFF2-40B4-BE49-F238E27FC236}">
                  <a16:creationId xmlns:a16="http://schemas.microsoft.com/office/drawing/2014/main" id="{754A0683-7AEE-4097-BAA9-3A63AFE2B3BE}"/>
                </a:ext>
              </a:extLst>
            </p:cNvPr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FBE6B9-2746-4332-AD1E-78566D2BB4E5}"/>
              </a:ext>
            </a:extLst>
          </p:cNvPr>
          <p:cNvCxnSpPr>
            <a:cxnSpLocks/>
          </p:cNvCxnSpPr>
          <p:nvPr/>
        </p:nvCxnSpPr>
        <p:spPr>
          <a:xfrm>
            <a:off x="1567215" y="1691021"/>
            <a:ext cx="198824" cy="16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oogle Shape;354;p26">
            <a:extLst>
              <a:ext uri="{FF2B5EF4-FFF2-40B4-BE49-F238E27FC236}">
                <a16:creationId xmlns:a16="http://schemas.microsoft.com/office/drawing/2014/main" id="{55AABBC3-3617-4AAD-9FD2-2ACA72AE296B}"/>
              </a:ext>
            </a:extLst>
          </p:cNvPr>
          <p:cNvGrpSpPr/>
          <p:nvPr/>
        </p:nvGrpSpPr>
        <p:grpSpPr>
          <a:xfrm>
            <a:off x="6082747" y="1908984"/>
            <a:ext cx="439139" cy="598484"/>
            <a:chOff x="9702216" y="1050931"/>
            <a:chExt cx="878278" cy="1196968"/>
          </a:xfrm>
        </p:grpSpPr>
        <p:sp>
          <p:nvSpPr>
            <p:cNvPr id="75" name="Google Shape;355;p26">
              <a:extLst>
                <a:ext uri="{FF2B5EF4-FFF2-40B4-BE49-F238E27FC236}">
                  <a16:creationId xmlns:a16="http://schemas.microsoft.com/office/drawing/2014/main" id="{9587612A-29C5-4F38-827F-D3E2E3AF2F03}"/>
                </a:ext>
              </a:extLst>
            </p:cNvPr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56;p26">
              <a:extLst>
                <a:ext uri="{FF2B5EF4-FFF2-40B4-BE49-F238E27FC236}">
                  <a16:creationId xmlns:a16="http://schemas.microsoft.com/office/drawing/2014/main" id="{DF46A2F8-1E1A-48ED-9A1C-F6FDE2AE6428}"/>
                </a:ext>
              </a:extLst>
            </p:cNvPr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57;p26">
              <a:extLst>
                <a:ext uri="{FF2B5EF4-FFF2-40B4-BE49-F238E27FC236}">
                  <a16:creationId xmlns:a16="http://schemas.microsoft.com/office/drawing/2014/main" id="{DF90EB6C-1850-40D6-994D-766BD40683A3}"/>
                </a:ext>
              </a:extLst>
            </p:cNvPr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58;p26">
              <a:extLst>
                <a:ext uri="{FF2B5EF4-FFF2-40B4-BE49-F238E27FC236}">
                  <a16:creationId xmlns:a16="http://schemas.microsoft.com/office/drawing/2014/main" id="{BBE5E49E-4228-40E5-8381-14F0955112FA}"/>
                </a:ext>
              </a:extLst>
            </p:cNvPr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59;p26">
              <a:extLst>
                <a:ext uri="{FF2B5EF4-FFF2-40B4-BE49-F238E27FC236}">
                  <a16:creationId xmlns:a16="http://schemas.microsoft.com/office/drawing/2014/main" id="{609F5F3C-8A98-4EF0-B030-C14C92BB589D}"/>
                </a:ext>
              </a:extLst>
            </p:cNvPr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60;p26">
              <a:extLst>
                <a:ext uri="{FF2B5EF4-FFF2-40B4-BE49-F238E27FC236}">
                  <a16:creationId xmlns:a16="http://schemas.microsoft.com/office/drawing/2014/main" id="{9494EC45-D59B-46CB-99A5-2AC786D9028B}"/>
                </a:ext>
              </a:extLst>
            </p:cNvPr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7F69158-6CEE-4B84-B893-1CF54FD394DD}"/>
              </a:ext>
            </a:extLst>
          </p:cNvPr>
          <p:cNvGrpSpPr/>
          <p:nvPr/>
        </p:nvGrpSpPr>
        <p:grpSpPr>
          <a:xfrm>
            <a:off x="6537075" y="892765"/>
            <a:ext cx="771525" cy="771525"/>
            <a:chOff x="1920602" y="2097706"/>
            <a:chExt cx="771525" cy="771525"/>
          </a:xfrm>
        </p:grpSpPr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CD6EF48C-E0C1-4872-AD5E-F8BA333DC433}"/>
                </a:ext>
              </a:extLst>
            </p:cNvPr>
            <p:cNvSpPr/>
            <p:nvPr/>
          </p:nvSpPr>
          <p:spPr>
            <a:xfrm>
              <a:off x="1948235" y="2160018"/>
              <a:ext cx="560936" cy="543014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>
              <a:extLst>
                <a:ext uri="{FF2B5EF4-FFF2-40B4-BE49-F238E27FC236}">
                  <a16:creationId xmlns:a16="http://schemas.microsoft.com/office/drawing/2014/main" id="{2B22F3A3-FB42-45EB-9559-78BF7B0FB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602" y="2097706"/>
              <a:ext cx="771525" cy="771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6A2C2D9-50B1-4F6B-8F37-4C880A54BA99}"/>
              </a:ext>
            </a:extLst>
          </p:cNvPr>
          <p:cNvCxnSpPr>
            <a:cxnSpLocks/>
          </p:cNvCxnSpPr>
          <p:nvPr/>
        </p:nvCxnSpPr>
        <p:spPr>
          <a:xfrm flipH="1">
            <a:off x="6446201" y="1631933"/>
            <a:ext cx="138719" cy="23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498E01B-7269-47E0-B30A-0240198C535C}"/>
              </a:ext>
            </a:extLst>
          </p:cNvPr>
          <p:cNvGrpSpPr/>
          <p:nvPr/>
        </p:nvGrpSpPr>
        <p:grpSpPr>
          <a:xfrm>
            <a:off x="3651967" y="929736"/>
            <a:ext cx="678537" cy="1595548"/>
            <a:chOff x="3521125" y="1192529"/>
            <a:chExt cx="678537" cy="1595548"/>
          </a:xfrm>
        </p:grpSpPr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BEF2B9A9-5886-48EE-A073-7A1A9B8E35B0}"/>
                </a:ext>
              </a:extLst>
            </p:cNvPr>
            <p:cNvSpPr/>
            <p:nvPr/>
          </p:nvSpPr>
          <p:spPr>
            <a:xfrm>
              <a:off x="3533543" y="1232836"/>
              <a:ext cx="543369" cy="587905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9890FC5-E2A3-40DA-AAF5-66D804370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1125" y="1192529"/>
              <a:ext cx="678537" cy="761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6" name="Google Shape;354;p26">
              <a:extLst>
                <a:ext uri="{FF2B5EF4-FFF2-40B4-BE49-F238E27FC236}">
                  <a16:creationId xmlns:a16="http://schemas.microsoft.com/office/drawing/2014/main" id="{324DD3F7-B996-46C8-908C-40DE1B1A7E88}"/>
                </a:ext>
              </a:extLst>
            </p:cNvPr>
            <p:cNvGrpSpPr/>
            <p:nvPr/>
          </p:nvGrpSpPr>
          <p:grpSpPr>
            <a:xfrm>
              <a:off x="3602274" y="2189593"/>
              <a:ext cx="439139" cy="598484"/>
              <a:chOff x="9702216" y="1050931"/>
              <a:chExt cx="878278" cy="1196968"/>
            </a:xfrm>
          </p:grpSpPr>
          <p:sp>
            <p:nvSpPr>
              <p:cNvPr id="87" name="Google Shape;355;p26">
                <a:extLst>
                  <a:ext uri="{FF2B5EF4-FFF2-40B4-BE49-F238E27FC236}">
                    <a16:creationId xmlns:a16="http://schemas.microsoft.com/office/drawing/2014/main" id="{51ECFFC7-0A2B-40D5-B9E0-233517AC60C2}"/>
                  </a:ext>
                </a:extLst>
              </p:cNvPr>
              <p:cNvSpPr/>
              <p:nvPr/>
            </p:nvSpPr>
            <p:spPr>
              <a:xfrm>
                <a:off x="9702216" y="1050931"/>
                <a:ext cx="448933" cy="1099188"/>
              </a:xfrm>
              <a:custGeom>
                <a:avLst/>
                <a:gdLst/>
                <a:ahLst/>
                <a:cxnLst/>
                <a:rect l="l" t="t" r="r" b="b"/>
                <a:pathLst>
                  <a:path w="448933" h="1099188" extrusionOk="0">
                    <a:moveTo>
                      <a:pt x="405805" y="1099189"/>
                    </a:moveTo>
                    <a:lnTo>
                      <a:pt x="43128" y="1099189"/>
                    </a:lnTo>
                    <a:cubicBezTo>
                      <a:pt x="19309" y="1099189"/>
                      <a:pt x="0" y="1079894"/>
                      <a:pt x="0" y="1056092"/>
                    </a:cubicBezTo>
                    <a:lnTo>
                      <a:pt x="0" y="43096"/>
                    </a:lnTo>
                    <a:cubicBezTo>
                      <a:pt x="0" y="19295"/>
                      <a:pt x="19309" y="0"/>
                      <a:pt x="43128" y="0"/>
                    </a:cubicBezTo>
                    <a:lnTo>
                      <a:pt x="405805" y="0"/>
                    </a:lnTo>
                    <a:cubicBezTo>
                      <a:pt x="429624" y="0"/>
                      <a:pt x="448933" y="19295"/>
                      <a:pt x="448933" y="43096"/>
                    </a:cubicBezTo>
                    <a:lnTo>
                      <a:pt x="448933" y="1056092"/>
                    </a:lnTo>
                    <a:cubicBezTo>
                      <a:pt x="448933" y="1079894"/>
                      <a:pt x="429624" y="1099189"/>
                      <a:pt x="405805" y="10991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356;p26">
                <a:extLst>
                  <a:ext uri="{FF2B5EF4-FFF2-40B4-BE49-F238E27FC236}">
                    <a16:creationId xmlns:a16="http://schemas.microsoft.com/office/drawing/2014/main" id="{90AE78CF-9CA0-4E15-B625-712B90ED52DD}"/>
                  </a:ext>
                </a:extLst>
              </p:cNvPr>
              <p:cNvSpPr/>
              <p:nvPr/>
            </p:nvSpPr>
            <p:spPr>
              <a:xfrm>
                <a:off x="9751907" y="1086613"/>
                <a:ext cx="828585" cy="1161286"/>
              </a:xfrm>
              <a:custGeom>
                <a:avLst/>
                <a:gdLst/>
                <a:ahLst/>
                <a:cxnLst/>
                <a:rect l="l" t="t" r="r" b="b"/>
                <a:pathLst>
                  <a:path w="828585" h="1161286" extrusionOk="0">
                    <a:moveTo>
                      <a:pt x="540221" y="1161287"/>
                    </a:moveTo>
                    <a:lnTo>
                      <a:pt x="14376" y="1161287"/>
                    </a:lnTo>
                    <a:cubicBezTo>
                      <a:pt x="6437" y="1161287"/>
                      <a:pt x="0" y="1154855"/>
                      <a:pt x="0" y="1146921"/>
                    </a:cubicBezTo>
                    <a:lnTo>
                      <a:pt x="0" y="14365"/>
                    </a:lnTo>
                    <a:cubicBezTo>
                      <a:pt x="0" y="6432"/>
                      <a:pt x="6437" y="0"/>
                      <a:pt x="14376" y="0"/>
                    </a:cubicBezTo>
                    <a:lnTo>
                      <a:pt x="814210" y="0"/>
                    </a:lnTo>
                    <a:cubicBezTo>
                      <a:pt x="822149" y="0"/>
                      <a:pt x="828586" y="6432"/>
                      <a:pt x="828586" y="14365"/>
                    </a:cubicBezTo>
                    <a:lnTo>
                      <a:pt x="828586" y="873136"/>
                    </a:lnTo>
                    <a:cubicBezTo>
                      <a:pt x="828586" y="876945"/>
                      <a:pt x="827069" y="880599"/>
                      <a:pt x="824374" y="883293"/>
                    </a:cubicBezTo>
                    <a:lnTo>
                      <a:pt x="550385" y="1157078"/>
                    </a:lnTo>
                    <a:cubicBezTo>
                      <a:pt x="547690" y="1159772"/>
                      <a:pt x="544032" y="1161287"/>
                      <a:pt x="540221" y="1161287"/>
                    </a:cubicBezTo>
                    <a:close/>
                    <a:moveTo>
                      <a:pt x="28752" y="1132556"/>
                    </a:moveTo>
                    <a:lnTo>
                      <a:pt x="534268" y="1132556"/>
                    </a:lnTo>
                    <a:lnTo>
                      <a:pt x="799833" y="867188"/>
                    </a:lnTo>
                    <a:lnTo>
                      <a:pt x="799833" y="28731"/>
                    </a:lnTo>
                    <a:lnTo>
                      <a:pt x="28752" y="28731"/>
                    </a:lnTo>
                    <a:lnTo>
                      <a:pt x="28752" y="11325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357;p26">
                <a:extLst>
                  <a:ext uri="{FF2B5EF4-FFF2-40B4-BE49-F238E27FC236}">
                    <a16:creationId xmlns:a16="http://schemas.microsoft.com/office/drawing/2014/main" id="{FDBE8E11-4537-40DE-A710-69BC25D0D47B}"/>
                  </a:ext>
                </a:extLst>
              </p:cNvPr>
              <p:cNvSpPr/>
              <p:nvPr/>
            </p:nvSpPr>
            <p:spPr>
              <a:xfrm>
                <a:off x="10277752" y="1945383"/>
                <a:ext cx="302741" cy="302516"/>
              </a:xfrm>
              <a:custGeom>
                <a:avLst/>
                <a:gdLst/>
                <a:ahLst/>
                <a:cxnLst/>
                <a:rect l="l" t="t" r="r" b="b"/>
                <a:pathLst>
                  <a:path w="302741" h="302516" extrusionOk="0">
                    <a:moveTo>
                      <a:pt x="14376" y="302516"/>
                    </a:moveTo>
                    <a:cubicBezTo>
                      <a:pt x="12523" y="302516"/>
                      <a:pt x="10656" y="302158"/>
                      <a:pt x="8873" y="301422"/>
                    </a:cubicBezTo>
                    <a:cubicBezTo>
                      <a:pt x="3503" y="299198"/>
                      <a:pt x="0" y="293959"/>
                      <a:pt x="0" y="288151"/>
                    </a:cubicBezTo>
                    <a:lnTo>
                      <a:pt x="0" y="14365"/>
                    </a:lnTo>
                    <a:cubicBezTo>
                      <a:pt x="0" y="6432"/>
                      <a:pt x="6437" y="0"/>
                      <a:pt x="14376" y="0"/>
                    </a:cubicBezTo>
                    <a:lnTo>
                      <a:pt x="288365" y="0"/>
                    </a:lnTo>
                    <a:cubicBezTo>
                      <a:pt x="294177" y="0"/>
                      <a:pt x="299421" y="3500"/>
                      <a:pt x="301646" y="8866"/>
                    </a:cubicBezTo>
                    <a:cubicBezTo>
                      <a:pt x="303871" y="14239"/>
                      <a:pt x="302643" y="20412"/>
                      <a:pt x="298529" y="24522"/>
                    </a:cubicBezTo>
                    <a:lnTo>
                      <a:pt x="24541" y="298308"/>
                    </a:lnTo>
                    <a:cubicBezTo>
                      <a:pt x="21789" y="301057"/>
                      <a:pt x="18111" y="302516"/>
                      <a:pt x="14376" y="302516"/>
                    </a:cubicBezTo>
                    <a:close/>
                    <a:moveTo>
                      <a:pt x="28752" y="28731"/>
                    </a:moveTo>
                    <a:lnTo>
                      <a:pt x="28752" y="253472"/>
                    </a:lnTo>
                    <a:lnTo>
                      <a:pt x="253660" y="28731"/>
                    </a:lnTo>
                    <a:lnTo>
                      <a:pt x="28752" y="28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358;p26">
                <a:extLst>
                  <a:ext uri="{FF2B5EF4-FFF2-40B4-BE49-F238E27FC236}">
                    <a16:creationId xmlns:a16="http://schemas.microsoft.com/office/drawing/2014/main" id="{1D289267-27B0-4123-9F32-49D550B11C4E}"/>
                  </a:ext>
                </a:extLst>
              </p:cNvPr>
              <p:cNvSpPr/>
              <p:nvPr/>
            </p:nvSpPr>
            <p:spPr>
              <a:xfrm>
                <a:off x="9917373" y="1420644"/>
                <a:ext cx="497646" cy="28730"/>
              </a:xfrm>
              <a:custGeom>
                <a:avLst/>
                <a:gdLst/>
                <a:ahLst/>
                <a:cxnLst/>
                <a:rect l="l" t="t" r="r" b="b"/>
                <a:pathLst>
                  <a:path w="497646" h="28730" extrusionOk="0">
                    <a:moveTo>
                      <a:pt x="483271" y="28731"/>
                    </a:moveTo>
                    <a:lnTo>
                      <a:pt x="14376" y="28731"/>
                    </a:lnTo>
                    <a:cubicBezTo>
                      <a:pt x="6437" y="28731"/>
                      <a:pt x="0" y="22299"/>
                      <a:pt x="0" y="14365"/>
                    </a:cubicBezTo>
                    <a:cubicBezTo>
                      <a:pt x="0" y="6432"/>
                      <a:pt x="6437" y="0"/>
                      <a:pt x="14376" y="0"/>
                    </a:cubicBezTo>
                    <a:lnTo>
                      <a:pt x="483271" y="0"/>
                    </a:lnTo>
                    <a:cubicBezTo>
                      <a:pt x="491210" y="0"/>
                      <a:pt x="497647" y="6432"/>
                      <a:pt x="497647" y="14365"/>
                    </a:cubicBezTo>
                    <a:cubicBezTo>
                      <a:pt x="497647" y="22299"/>
                      <a:pt x="491210" y="28731"/>
                      <a:pt x="483271" y="287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359;p26">
                <a:extLst>
                  <a:ext uri="{FF2B5EF4-FFF2-40B4-BE49-F238E27FC236}">
                    <a16:creationId xmlns:a16="http://schemas.microsoft.com/office/drawing/2014/main" id="{9B657FC5-55CD-4957-8AEE-9B8ADB076647}"/>
                  </a:ext>
                </a:extLst>
              </p:cNvPr>
              <p:cNvSpPr/>
              <p:nvPr/>
            </p:nvSpPr>
            <p:spPr>
              <a:xfrm>
                <a:off x="9917373" y="1565232"/>
                <a:ext cx="497646" cy="28730"/>
              </a:xfrm>
              <a:custGeom>
                <a:avLst/>
                <a:gdLst/>
                <a:ahLst/>
                <a:cxnLst/>
                <a:rect l="l" t="t" r="r" b="b"/>
                <a:pathLst>
                  <a:path w="497646" h="28730" extrusionOk="0">
                    <a:moveTo>
                      <a:pt x="483271" y="28731"/>
                    </a:moveTo>
                    <a:lnTo>
                      <a:pt x="14376" y="28731"/>
                    </a:lnTo>
                    <a:cubicBezTo>
                      <a:pt x="6437" y="28731"/>
                      <a:pt x="0" y="22299"/>
                      <a:pt x="0" y="14365"/>
                    </a:cubicBezTo>
                    <a:cubicBezTo>
                      <a:pt x="0" y="6432"/>
                      <a:pt x="6437" y="0"/>
                      <a:pt x="14376" y="0"/>
                    </a:cubicBezTo>
                    <a:lnTo>
                      <a:pt x="483271" y="0"/>
                    </a:lnTo>
                    <a:cubicBezTo>
                      <a:pt x="491210" y="0"/>
                      <a:pt x="497647" y="6432"/>
                      <a:pt x="497647" y="14365"/>
                    </a:cubicBezTo>
                    <a:cubicBezTo>
                      <a:pt x="497647" y="22299"/>
                      <a:pt x="491210" y="28731"/>
                      <a:pt x="483271" y="287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360;p26">
                <a:extLst>
                  <a:ext uri="{FF2B5EF4-FFF2-40B4-BE49-F238E27FC236}">
                    <a16:creationId xmlns:a16="http://schemas.microsoft.com/office/drawing/2014/main" id="{3C0817B2-78A7-4AEC-B722-83776A434D9C}"/>
                  </a:ext>
                </a:extLst>
              </p:cNvPr>
              <p:cNvSpPr/>
              <p:nvPr/>
            </p:nvSpPr>
            <p:spPr>
              <a:xfrm>
                <a:off x="9917373" y="1709812"/>
                <a:ext cx="368261" cy="28730"/>
              </a:xfrm>
              <a:custGeom>
                <a:avLst/>
                <a:gdLst/>
                <a:ahLst/>
                <a:cxnLst/>
                <a:rect l="l" t="t" r="r" b="b"/>
                <a:pathLst>
                  <a:path w="368261" h="28730" extrusionOk="0">
                    <a:moveTo>
                      <a:pt x="353886" y="28731"/>
                    </a:moveTo>
                    <a:lnTo>
                      <a:pt x="14376" y="28731"/>
                    </a:lnTo>
                    <a:cubicBezTo>
                      <a:pt x="6437" y="28731"/>
                      <a:pt x="0" y="22299"/>
                      <a:pt x="0" y="14365"/>
                    </a:cubicBezTo>
                    <a:cubicBezTo>
                      <a:pt x="0" y="6432"/>
                      <a:pt x="6437" y="0"/>
                      <a:pt x="14376" y="0"/>
                    </a:cubicBezTo>
                    <a:lnTo>
                      <a:pt x="353886" y="0"/>
                    </a:lnTo>
                    <a:cubicBezTo>
                      <a:pt x="361825" y="0"/>
                      <a:pt x="368262" y="6432"/>
                      <a:pt x="368262" y="14365"/>
                    </a:cubicBezTo>
                    <a:cubicBezTo>
                      <a:pt x="368262" y="22299"/>
                      <a:pt x="361825" y="28731"/>
                      <a:pt x="353886" y="2873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E8AA923-8C37-49EA-946D-5602F7A6F9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4264" y="1946663"/>
              <a:ext cx="649" cy="193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3FE9A7BA-FF31-4BE7-8F9B-26E99E073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60" y="2827578"/>
            <a:ext cx="6253915" cy="2181139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60BF78B-7A53-4435-BCF3-E9F03B450CDA}"/>
              </a:ext>
            </a:extLst>
          </p:cNvPr>
          <p:cNvCxnSpPr>
            <a:cxnSpLocks/>
          </p:cNvCxnSpPr>
          <p:nvPr/>
        </p:nvCxnSpPr>
        <p:spPr>
          <a:xfrm>
            <a:off x="3963804" y="2571750"/>
            <a:ext cx="0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3086B5-8415-4A8E-89E6-904C3C222772}"/>
              </a:ext>
            </a:extLst>
          </p:cNvPr>
          <p:cNvCxnSpPr/>
          <p:nvPr/>
        </p:nvCxnSpPr>
        <p:spPr>
          <a:xfrm>
            <a:off x="2006354" y="2522860"/>
            <a:ext cx="0" cy="19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FB91123-1149-463B-8395-CFBEB5F86C6D}"/>
              </a:ext>
            </a:extLst>
          </p:cNvPr>
          <p:cNvCxnSpPr/>
          <p:nvPr/>
        </p:nvCxnSpPr>
        <p:spPr>
          <a:xfrm>
            <a:off x="6282391" y="2545400"/>
            <a:ext cx="0" cy="19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89965D-309D-456E-A1DA-A2CFA544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360" y="3592232"/>
            <a:ext cx="651830" cy="65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21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8" y="1320242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8" y="4856479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23744" y="514006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D7516C-6EFB-4E5F-A2D9-F6822B921896}"/>
              </a:ext>
            </a:extLst>
          </p:cNvPr>
          <p:cNvGrpSpPr>
            <a:grpSpLocks noChangeAspect="1"/>
          </p:cNvGrpSpPr>
          <p:nvPr/>
        </p:nvGrpSpPr>
        <p:grpSpPr>
          <a:xfrm>
            <a:off x="797358" y="1162632"/>
            <a:ext cx="379715" cy="379715"/>
            <a:chOff x="6779335" y="1945305"/>
            <a:chExt cx="771525" cy="962025"/>
          </a:xfrm>
        </p:grpSpPr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0A83DF01-F4B2-4517-9BF8-A42DD21AD6E9}"/>
                </a:ext>
              </a:extLst>
            </p:cNvPr>
            <p:cNvSpPr/>
            <p:nvPr/>
          </p:nvSpPr>
          <p:spPr>
            <a:xfrm>
              <a:off x="6823785" y="1997018"/>
              <a:ext cx="542085" cy="784394"/>
            </a:xfrm>
            <a:prstGeom prst="can">
              <a:avLst>
                <a:gd name="adj" fmla="val 5352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ED50A46-EBC1-4D98-B656-5B39169EF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9335" y="1945305"/>
              <a:ext cx="771525" cy="962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oogle Shape;354;p26">
            <a:extLst>
              <a:ext uri="{FF2B5EF4-FFF2-40B4-BE49-F238E27FC236}">
                <a16:creationId xmlns:a16="http://schemas.microsoft.com/office/drawing/2014/main" id="{853A2AB5-9A83-4F43-A8B7-9C5B83234700}"/>
              </a:ext>
            </a:extLst>
          </p:cNvPr>
          <p:cNvGrpSpPr>
            <a:grpSpLocks noChangeAspect="1"/>
          </p:cNvGrpSpPr>
          <p:nvPr/>
        </p:nvGrpSpPr>
        <p:grpSpPr>
          <a:xfrm>
            <a:off x="1644176" y="2136298"/>
            <a:ext cx="216128" cy="294551"/>
            <a:chOff x="9702216" y="1050931"/>
            <a:chExt cx="878278" cy="1196968"/>
          </a:xfrm>
        </p:grpSpPr>
        <p:sp>
          <p:nvSpPr>
            <p:cNvPr id="23" name="Google Shape;355;p26">
              <a:extLst>
                <a:ext uri="{FF2B5EF4-FFF2-40B4-BE49-F238E27FC236}">
                  <a16:creationId xmlns:a16="http://schemas.microsoft.com/office/drawing/2014/main" id="{B92546A7-6F51-4D4F-9502-DFCE7C06C1DB}"/>
                </a:ext>
              </a:extLst>
            </p:cNvPr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56;p26">
              <a:extLst>
                <a:ext uri="{FF2B5EF4-FFF2-40B4-BE49-F238E27FC236}">
                  <a16:creationId xmlns:a16="http://schemas.microsoft.com/office/drawing/2014/main" id="{64EAC7D7-6991-495A-858A-357677F4D53F}"/>
                </a:ext>
              </a:extLst>
            </p:cNvPr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57;p26">
              <a:extLst>
                <a:ext uri="{FF2B5EF4-FFF2-40B4-BE49-F238E27FC236}">
                  <a16:creationId xmlns:a16="http://schemas.microsoft.com/office/drawing/2014/main" id="{A127F2AE-E721-4BF5-8F55-A0A2CBD385AA}"/>
                </a:ext>
              </a:extLst>
            </p:cNvPr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58;p26">
              <a:extLst>
                <a:ext uri="{FF2B5EF4-FFF2-40B4-BE49-F238E27FC236}">
                  <a16:creationId xmlns:a16="http://schemas.microsoft.com/office/drawing/2014/main" id="{4FCB0A61-94D6-41A0-A43C-1863200C5F9F}"/>
                </a:ext>
              </a:extLst>
            </p:cNvPr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59;p26">
              <a:extLst>
                <a:ext uri="{FF2B5EF4-FFF2-40B4-BE49-F238E27FC236}">
                  <a16:creationId xmlns:a16="http://schemas.microsoft.com/office/drawing/2014/main" id="{BC8084FA-EC45-4D0B-9A64-F66392BDC375}"/>
                </a:ext>
              </a:extLst>
            </p:cNvPr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60;p26">
              <a:extLst>
                <a:ext uri="{FF2B5EF4-FFF2-40B4-BE49-F238E27FC236}">
                  <a16:creationId xmlns:a16="http://schemas.microsoft.com/office/drawing/2014/main" id="{754A0683-7AEE-4097-BAA9-3A63AFE2B3BE}"/>
                </a:ext>
              </a:extLst>
            </p:cNvPr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FBE6B9-2746-4332-AD1E-78566D2BB4E5}"/>
              </a:ext>
            </a:extLst>
          </p:cNvPr>
          <p:cNvCxnSpPr>
            <a:cxnSpLocks noChangeAspect="1"/>
          </p:cNvCxnSpPr>
          <p:nvPr/>
        </p:nvCxnSpPr>
        <p:spPr>
          <a:xfrm>
            <a:off x="1496989" y="2053441"/>
            <a:ext cx="97854" cy="82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oogle Shape;354;p26">
            <a:extLst>
              <a:ext uri="{FF2B5EF4-FFF2-40B4-BE49-F238E27FC236}">
                <a16:creationId xmlns:a16="http://schemas.microsoft.com/office/drawing/2014/main" id="{55AABBC3-3617-4AAD-9FD2-2ACA72AE296B}"/>
              </a:ext>
            </a:extLst>
          </p:cNvPr>
          <p:cNvGrpSpPr>
            <a:grpSpLocks noChangeAspect="1"/>
          </p:cNvGrpSpPr>
          <p:nvPr/>
        </p:nvGrpSpPr>
        <p:grpSpPr>
          <a:xfrm>
            <a:off x="3519705" y="2156504"/>
            <a:ext cx="239847" cy="326878"/>
            <a:chOff x="9702216" y="1050931"/>
            <a:chExt cx="878278" cy="1196968"/>
          </a:xfrm>
        </p:grpSpPr>
        <p:sp>
          <p:nvSpPr>
            <p:cNvPr id="75" name="Google Shape;355;p26">
              <a:extLst>
                <a:ext uri="{FF2B5EF4-FFF2-40B4-BE49-F238E27FC236}">
                  <a16:creationId xmlns:a16="http://schemas.microsoft.com/office/drawing/2014/main" id="{9587612A-29C5-4F38-827F-D3E2E3AF2F03}"/>
                </a:ext>
              </a:extLst>
            </p:cNvPr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56;p26">
              <a:extLst>
                <a:ext uri="{FF2B5EF4-FFF2-40B4-BE49-F238E27FC236}">
                  <a16:creationId xmlns:a16="http://schemas.microsoft.com/office/drawing/2014/main" id="{DF46A2F8-1E1A-48ED-9A1C-F6FDE2AE6428}"/>
                </a:ext>
              </a:extLst>
            </p:cNvPr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57;p26">
              <a:extLst>
                <a:ext uri="{FF2B5EF4-FFF2-40B4-BE49-F238E27FC236}">
                  <a16:creationId xmlns:a16="http://schemas.microsoft.com/office/drawing/2014/main" id="{DF90EB6C-1850-40D6-994D-766BD40683A3}"/>
                </a:ext>
              </a:extLst>
            </p:cNvPr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58;p26">
              <a:extLst>
                <a:ext uri="{FF2B5EF4-FFF2-40B4-BE49-F238E27FC236}">
                  <a16:creationId xmlns:a16="http://schemas.microsoft.com/office/drawing/2014/main" id="{BBE5E49E-4228-40E5-8381-14F0955112FA}"/>
                </a:ext>
              </a:extLst>
            </p:cNvPr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59;p26">
              <a:extLst>
                <a:ext uri="{FF2B5EF4-FFF2-40B4-BE49-F238E27FC236}">
                  <a16:creationId xmlns:a16="http://schemas.microsoft.com/office/drawing/2014/main" id="{609F5F3C-8A98-4EF0-B030-C14C92BB589D}"/>
                </a:ext>
              </a:extLst>
            </p:cNvPr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60;p26">
              <a:extLst>
                <a:ext uri="{FF2B5EF4-FFF2-40B4-BE49-F238E27FC236}">
                  <a16:creationId xmlns:a16="http://schemas.microsoft.com/office/drawing/2014/main" id="{9494EC45-D59B-46CB-99A5-2AC786D9028B}"/>
                </a:ext>
              </a:extLst>
            </p:cNvPr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7F69158-6CEE-4B84-B893-1CF54FD394DD}"/>
              </a:ext>
            </a:extLst>
          </p:cNvPr>
          <p:cNvGrpSpPr>
            <a:grpSpLocks noChangeAspect="1"/>
          </p:cNvGrpSpPr>
          <p:nvPr/>
        </p:nvGrpSpPr>
        <p:grpSpPr>
          <a:xfrm>
            <a:off x="4068436" y="1116037"/>
            <a:ext cx="421388" cy="421388"/>
            <a:chOff x="1920602" y="2097706"/>
            <a:chExt cx="771525" cy="771525"/>
          </a:xfrm>
        </p:grpSpPr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CD6EF48C-E0C1-4872-AD5E-F8BA333DC433}"/>
                </a:ext>
              </a:extLst>
            </p:cNvPr>
            <p:cNvSpPr/>
            <p:nvPr/>
          </p:nvSpPr>
          <p:spPr>
            <a:xfrm>
              <a:off x="1948235" y="2160018"/>
              <a:ext cx="560936" cy="543014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4">
              <a:extLst>
                <a:ext uri="{FF2B5EF4-FFF2-40B4-BE49-F238E27FC236}">
                  <a16:creationId xmlns:a16="http://schemas.microsoft.com/office/drawing/2014/main" id="{2B22F3A3-FB42-45EB-9559-78BF7B0FB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602" y="2097706"/>
              <a:ext cx="771525" cy="771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6A2C2D9-50B1-4F6B-8F37-4C880A54BA99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718215" y="2005186"/>
            <a:ext cx="75765" cy="127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912B6A-C456-4EF7-AC5C-D966B5DFFFB7}"/>
              </a:ext>
            </a:extLst>
          </p:cNvPr>
          <p:cNvGrpSpPr/>
          <p:nvPr/>
        </p:nvGrpSpPr>
        <p:grpSpPr>
          <a:xfrm>
            <a:off x="2555478" y="1109284"/>
            <a:ext cx="359328" cy="403148"/>
            <a:chOff x="3036075" y="926799"/>
            <a:chExt cx="359328" cy="403148"/>
          </a:xfrm>
        </p:grpSpPr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BEF2B9A9-5886-48EE-A073-7A1A9B8E35B0}"/>
                </a:ext>
              </a:extLst>
            </p:cNvPr>
            <p:cNvSpPr/>
            <p:nvPr/>
          </p:nvSpPr>
          <p:spPr>
            <a:xfrm>
              <a:off x="3042651" y="948144"/>
              <a:ext cx="287748" cy="311332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9890FC5-E2A3-40DA-AAF5-66D804370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075" y="926799"/>
              <a:ext cx="359328" cy="403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oogle Shape;354;p26">
            <a:extLst>
              <a:ext uri="{FF2B5EF4-FFF2-40B4-BE49-F238E27FC236}">
                <a16:creationId xmlns:a16="http://schemas.microsoft.com/office/drawing/2014/main" id="{324DD3F7-B996-46C8-908C-40DE1B1A7E88}"/>
              </a:ext>
            </a:extLst>
          </p:cNvPr>
          <p:cNvGrpSpPr/>
          <p:nvPr/>
        </p:nvGrpSpPr>
        <p:grpSpPr>
          <a:xfrm>
            <a:off x="2622129" y="2232195"/>
            <a:ext cx="232552" cy="316935"/>
            <a:chOff x="9702216" y="1050931"/>
            <a:chExt cx="878278" cy="1196968"/>
          </a:xfrm>
        </p:grpSpPr>
        <p:sp>
          <p:nvSpPr>
            <p:cNvPr id="87" name="Google Shape;355;p26">
              <a:extLst>
                <a:ext uri="{FF2B5EF4-FFF2-40B4-BE49-F238E27FC236}">
                  <a16:creationId xmlns:a16="http://schemas.microsoft.com/office/drawing/2014/main" id="{51ECFFC7-0A2B-40D5-B9E0-233517AC60C2}"/>
                </a:ext>
              </a:extLst>
            </p:cNvPr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56;p26">
              <a:extLst>
                <a:ext uri="{FF2B5EF4-FFF2-40B4-BE49-F238E27FC236}">
                  <a16:creationId xmlns:a16="http://schemas.microsoft.com/office/drawing/2014/main" id="{90AE78CF-9CA0-4E15-B625-712B90ED52DD}"/>
                </a:ext>
              </a:extLst>
            </p:cNvPr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57;p26">
              <a:extLst>
                <a:ext uri="{FF2B5EF4-FFF2-40B4-BE49-F238E27FC236}">
                  <a16:creationId xmlns:a16="http://schemas.microsoft.com/office/drawing/2014/main" id="{FDBE8E11-4537-40DE-A710-69BC25D0D47B}"/>
                </a:ext>
              </a:extLst>
            </p:cNvPr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58;p26">
              <a:extLst>
                <a:ext uri="{FF2B5EF4-FFF2-40B4-BE49-F238E27FC236}">
                  <a16:creationId xmlns:a16="http://schemas.microsoft.com/office/drawing/2014/main" id="{1D289267-27B0-4123-9F32-49D550B11C4E}"/>
                </a:ext>
              </a:extLst>
            </p:cNvPr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59;p26">
              <a:extLst>
                <a:ext uri="{FF2B5EF4-FFF2-40B4-BE49-F238E27FC236}">
                  <a16:creationId xmlns:a16="http://schemas.microsoft.com/office/drawing/2014/main" id="{9B657FC5-55CD-4957-8AEE-9B8ADB076647}"/>
                </a:ext>
              </a:extLst>
            </p:cNvPr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360;p26">
              <a:extLst>
                <a:ext uri="{FF2B5EF4-FFF2-40B4-BE49-F238E27FC236}">
                  <a16:creationId xmlns:a16="http://schemas.microsoft.com/office/drawing/2014/main" id="{3C0817B2-78A7-4AEC-B722-83776A434D9C}"/>
                </a:ext>
              </a:extLst>
            </p:cNvPr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8AA923-8C37-49EA-946D-5602F7A6F947}"/>
              </a:ext>
            </a:extLst>
          </p:cNvPr>
          <p:cNvCxnSpPr>
            <a:cxnSpLocks/>
          </p:cNvCxnSpPr>
          <p:nvPr/>
        </p:nvCxnSpPr>
        <p:spPr>
          <a:xfrm>
            <a:off x="2737594" y="2051353"/>
            <a:ext cx="0" cy="15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FE9A7BA-FF31-4BE7-8F9B-26E99E073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65" y="2792427"/>
            <a:ext cx="4964111" cy="1731302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60BF78B-7A53-4435-BCF3-E9F03B450CDA}"/>
              </a:ext>
            </a:extLst>
          </p:cNvPr>
          <p:cNvCxnSpPr>
            <a:cxnSpLocks/>
          </p:cNvCxnSpPr>
          <p:nvPr/>
        </p:nvCxnSpPr>
        <p:spPr>
          <a:xfrm>
            <a:off x="2727853" y="2584316"/>
            <a:ext cx="0" cy="140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3086B5-8415-4A8E-89E6-904C3C222772}"/>
              </a:ext>
            </a:extLst>
          </p:cNvPr>
          <p:cNvCxnSpPr/>
          <p:nvPr/>
        </p:nvCxnSpPr>
        <p:spPr>
          <a:xfrm>
            <a:off x="1754650" y="2488684"/>
            <a:ext cx="0" cy="19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FB91123-1149-463B-8395-CFBEB5F86C6D}"/>
              </a:ext>
            </a:extLst>
          </p:cNvPr>
          <p:cNvCxnSpPr/>
          <p:nvPr/>
        </p:nvCxnSpPr>
        <p:spPr>
          <a:xfrm>
            <a:off x="3631844" y="2540032"/>
            <a:ext cx="0" cy="19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80" name="Picture 8">
            <a:extLst>
              <a:ext uri="{FF2B5EF4-FFF2-40B4-BE49-F238E27FC236}">
                <a16:creationId xmlns:a16="http://schemas.microsoft.com/office/drawing/2014/main" id="{5CEB26B2-30EF-4F53-82C0-9765F6736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91" y="1662289"/>
            <a:ext cx="432581" cy="4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5C89F9E-3F43-4CC0-8433-048A1A589A09}"/>
              </a:ext>
            </a:extLst>
          </p:cNvPr>
          <p:cNvCxnSpPr>
            <a:cxnSpLocks noChangeAspect="1"/>
          </p:cNvCxnSpPr>
          <p:nvPr/>
        </p:nvCxnSpPr>
        <p:spPr>
          <a:xfrm>
            <a:off x="1050131" y="1537205"/>
            <a:ext cx="166732" cy="141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8">
            <a:extLst>
              <a:ext uri="{FF2B5EF4-FFF2-40B4-BE49-F238E27FC236}">
                <a16:creationId xmlns:a16="http://schemas.microsoft.com/office/drawing/2014/main" id="{D8EF496C-62A5-4C4D-8267-7AB15C99F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478" y="1628143"/>
            <a:ext cx="432581" cy="4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77169F0-D423-4F80-BB53-17B52D7F6A90}"/>
              </a:ext>
            </a:extLst>
          </p:cNvPr>
          <p:cNvCxnSpPr>
            <a:cxnSpLocks/>
          </p:cNvCxnSpPr>
          <p:nvPr/>
        </p:nvCxnSpPr>
        <p:spPr>
          <a:xfrm>
            <a:off x="2735142" y="1511326"/>
            <a:ext cx="0" cy="13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82" name="Picture 10">
            <a:extLst>
              <a:ext uri="{FF2B5EF4-FFF2-40B4-BE49-F238E27FC236}">
                <a16:creationId xmlns:a16="http://schemas.microsoft.com/office/drawing/2014/main" id="{0AB68996-D703-4B3E-92B0-28D25D2EB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487" y="1695415"/>
            <a:ext cx="3013972" cy="78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>
            <a:extLst>
              <a:ext uri="{FF2B5EF4-FFF2-40B4-BE49-F238E27FC236}">
                <a16:creationId xmlns:a16="http://schemas.microsoft.com/office/drawing/2014/main" id="{5527930B-1FA2-4886-84B0-060316FA9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212" y="1617646"/>
            <a:ext cx="432581" cy="4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6C5B58B-FF04-4B7B-8995-BD2AEB36D8CB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4018969" y="1504860"/>
            <a:ext cx="75765" cy="127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E85DF8-65FF-4747-92C3-48173AFF3D3E}"/>
              </a:ext>
            </a:extLst>
          </p:cNvPr>
          <p:cNvSpPr/>
          <p:nvPr/>
        </p:nvSpPr>
        <p:spPr>
          <a:xfrm>
            <a:off x="967987" y="1600876"/>
            <a:ext cx="3341749" cy="4977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id="{707178F4-4606-4D15-845D-4909390A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997" y="3332163"/>
            <a:ext cx="651830" cy="65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5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726415"/>
            <a:ext cx="532784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2"/>
              </a:lnSpc>
            </a:pPr>
            <a:r>
              <a:rPr lang="en-US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Provide a platform capable of holding and displaying metadata in an intuitive and user-friendly way</a:t>
            </a: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79" y="2967595"/>
            <a:ext cx="5459721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Develop or find a tool that extracts metadata from a database</a:t>
            </a:r>
            <a:endParaRPr lang="en-US" sz="70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3892674"/>
            <a:ext cx="545972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2"/>
              </a:lnSpc>
            </a:pPr>
            <a:r>
              <a:rPr lang="en-US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Design a system capable of sending data to the platform, to keep it up-to-date</a:t>
            </a:r>
            <a:endParaRPr lang="en" sz="1600">
              <a:solidFill>
                <a:schemeClr val="dk1"/>
              </a:solidFill>
              <a:latin typeface="Barlow Medium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12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A110EA-CF14-4D35-84EC-C8C706629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731A45-0C50-49AF-A203-439EB548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92" y="1352156"/>
            <a:ext cx="6160606" cy="359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22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Metadata Visualization: MONTRA</a:t>
            </a:r>
            <a:endParaRPr/>
          </a:p>
        </p:txBody>
      </p:sp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516600" y="1790587"/>
            <a:ext cx="6768900" cy="3352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SzPct val="90000"/>
            </a:pPr>
            <a:r>
              <a:rPr lang="en-US" sz="1800"/>
              <a:t>Database-Centric design</a:t>
            </a:r>
          </a:p>
          <a:p>
            <a:pPr>
              <a:lnSpc>
                <a:spcPct val="150000"/>
              </a:lnSpc>
              <a:buSzPct val="90000"/>
            </a:pPr>
            <a:r>
              <a:rPr lang="en-US" sz="1800"/>
              <a:t>FAIR access to data provided</a:t>
            </a:r>
          </a:p>
          <a:p>
            <a:pPr>
              <a:lnSpc>
                <a:spcPct val="150000"/>
              </a:lnSpc>
              <a:buSzPct val="90000"/>
            </a:pPr>
            <a:r>
              <a:rPr lang="en-US" sz="1800"/>
              <a:t>Implemented in Django/Python</a:t>
            </a:r>
          </a:p>
          <a:p>
            <a:pPr>
              <a:lnSpc>
                <a:spcPct val="150000"/>
              </a:lnSpc>
              <a:buSzPct val="90000"/>
            </a:pPr>
            <a:r>
              <a:rPr lang="en-US" sz="1800"/>
              <a:t>Key Concepts</a:t>
            </a:r>
            <a:endParaRPr lang="en-US" sz="600"/>
          </a:p>
          <a:p>
            <a:pPr lvl="1">
              <a:lnSpc>
                <a:spcPct val="150000"/>
              </a:lnSpc>
              <a:buSzPct val="90000"/>
            </a:pPr>
            <a:r>
              <a:rPr lang="en-US" sz="1200"/>
              <a:t>Communities</a:t>
            </a:r>
          </a:p>
          <a:p>
            <a:pPr lvl="1">
              <a:lnSpc>
                <a:spcPct val="150000"/>
              </a:lnSpc>
              <a:buSzPct val="90000"/>
            </a:pPr>
            <a:r>
              <a:rPr lang="en-US" sz="1200"/>
              <a:t>Questionnaires</a:t>
            </a:r>
          </a:p>
          <a:p>
            <a:pPr lvl="1">
              <a:lnSpc>
                <a:spcPct val="150000"/>
              </a:lnSpc>
              <a:buSzPct val="90000"/>
            </a:pPr>
            <a:r>
              <a:rPr lang="en-US" sz="1200"/>
              <a:t>Fingerprints</a:t>
            </a:r>
          </a:p>
          <a:p>
            <a:pPr lvl="1">
              <a:lnSpc>
                <a:spcPct val="150000"/>
              </a:lnSpc>
              <a:buSzPct val="90000"/>
            </a:pPr>
            <a:endParaRPr lang="en-US" sz="1200"/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D2CAC6AF-6CBC-4715-BF5A-146201ED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1" y="1629150"/>
            <a:ext cx="1195389" cy="134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F617F7CE-F2AE-49FD-82B3-FB6A7C38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622" y="2782363"/>
            <a:ext cx="3707986" cy="106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BF392974-2617-4AB4-A61F-F4B68A821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09" y="3611110"/>
            <a:ext cx="5056191" cy="97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D176CDA-7911-4C20-A661-99F16AF6E2FB}"/>
              </a:ext>
            </a:extLst>
          </p:cNvPr>
          <p:cNvSpPr/>
          <p:nvPr/>
        </p:nvSpPr>
        <p:spPr>
          <a:xfrm>
            <a:off x="163790" y="135315"/>
            <a:ext cx="309425" cy="303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38B07A-6B87-4556-A371-2C55EB24A607}"/>
              </a:ext>
            </a:extLst>
          </p:cNvPr>
          <p:cNvSpPr/>
          <p:nvPr/>
        </p:nvSpPr>
        <p:spPr>
          <a:xfrm>
            <a:off x="543122" y="134949"/>
            <a:ext cx="309425" cy="30306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1324779-0F83-458F-9FDD-51E468343F53}"/>
              </a:ext>
            </a:extLst>
          </p:cNvPr>
          <p:cNvSpPr/>
          <p:nvPr/>
        </p:nvSpPr>
        <p:spPr>
          <a:xfrm>
            <a:off x="922454" y="134583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4DA6ED9-19A3-4D33-8396-5FADF5F50E51}"/>
              </a:ext>
            </a:extLst>
          </p:cNvPr>
          <p:cNvSpPr/>
          <p:nvPr/>
        </p:nvSpPr>
        <p:spPr>
          <a:xfrm>
            <a:off x="1301786" y="134217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56CAE00-81E0-4414-BF57-9719A91DF0C6}"/>
              </a:ext>
            </a:extLst>
          </p:cNvPr>
          <p:cNvSpPr/>
          <p:nvPr/>
        </p:nvSpPr>
        <p:spPr>
          <a:xfrm>
            <a:off x="1681118" y="133851"/>
            <a:ext cx="309425" cy="30306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4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>
            <a:extLst>
              <a:ext uri="{FF2B5EF4-FFF2-40B4-BE49-F238E27FC236}">
                <a16:creationId xmlns:a16="http://schemas.microsoft.com/office/drawing/2014/main" id="{293FC942-022E-466E-9297-0CE1C8A93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2" y="1172428"/>
            <a:ext cx="7482130" cy="366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A615F9B-34D5-40F9-8AC6-58C09623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88" y="1129590"/>
            <a:ext cx="7482130" cy="364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2" name="Google Shape;722;p3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Fingerprint User Interface</a:t>
            </a:r>
            <a:endParaRPr dirty="0"/>
          </a:p>
        </p:txBody>
      </p:sp>
      <p:sp>
        <p:nvSpPr>
          <p:cNvPr id="724" name="Google Shape;724;p3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20084FE4-5767-4F45-BA91-2F8D51B27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88" y="1129589"/>
            <a:ext cx="7482130" cy="362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2F2090-A915-4828-A731-2A262B07B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00" y="1641164"/>
            <a:ext cx="7446619" cy="25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09877E-6 L -0.22726 -0.165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72" y="-82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820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5679E-6 L 0.27309 -0.1546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-774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819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93827E-6 L -0.22622 0.23889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19" y="119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19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93827E-6 L 0.28056 0.25247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1262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FBBCAAAB2EF043AF74C2CFA9FD1685" ma:contentTypeVersion="5" ma:contentTypeDescription="Create a new document." ma:contentTypeScope="" ma:versionID="cf95787f8b28ff4fcd9ba8743b85ba12">
  <xsd:schema xmlns:xsd="http://www.w3.org/2001/XMLSchema" xmlns:xs="http://www.w3.org/2001/XMLSchema" xmlns:p="http://schemas.microsoft.com/office/2006/metadata/properties" xmlns:ns3="cb538431-b7f7-475a-931e-82838b9ef81e" xmlns:ns4="0ab84358-59a1-4394-9e41-57ad53760b8b" targetNamespace="http://schemas.microsoft.com/office/2006/metadata/properties" ma:root="true" ma:fieldsID="f31855f8b0311b02ef7ae64d2497c59f" ns3:_="" ns4:_="">
    <xsd:import namespace="cb538431-b7f7-475a-931e-82838b9ef81e"/>
    <xsd:import namespace="0ab84358-59a1-4394-9e41-57ad53760b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38431-b7f7-475a-931e-82838b9ef8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b84358-59a1-4394-9e41-57ad53760b8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ED7F30-5ACE-4248-8271-1A161C7CF035}">
  <ds:schemaRefs>
    <ds:schemaRef ds:uri="0ab84358-59a1-4394-9e41-57ad53760b8b"/>
    <ds:schemaRef ds:uri="cb538431-b7f7-475a-931e-82838b9ef8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9313876-CDEE-4055-9159-0C3B86DAD7A5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cb538431-b7f7-475a-931e-82838b9ef81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0ab84358-59a1-4394-9e41-57ad53760b8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F22F87F-87D2-4DA5-957B-DC1D09B52F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730</Words>
  <Application>Microsoft Office PowerPoint</Application>
  <PresentationFormat>On-screen Show (16:9)</PresentationFormat>
  <Paragraphs>144</Paragraphs>
  <Slides>33</Slides>
  <Notes>33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Business Geometric Template</vt:lpstr>
      <vt:lpstr>Development of a scalable architecture to extract metadata from distributed medical databases​</vt:lpstr>
      <vt:lpstr>Context</vt:lpstr>
      <vt:lpstr>Context</vt:lpstr>
      <vt:lpstr>Context</vt:lpstr>
      <vt:lpstr>Context</vt:lpstr>
      <vt:lpstr>Objectives</vt:lpstr>
      <vt:lpstr>Background</vt:lpstr>
      <vt:lpstr>Metadata Visualization: MONTRA</vt:lpstr>
      <vt:lpstr>Fingerprint User Interface</vt:lpstr>
      <vt:lpstr>Fingerprint User Interface</vt:lpstr>
      <vt:lpstr>Fingerprint Schema</vt:lpstr>
      <vt:lpstr>Fingerprint Schema</vt:lpstr>
      <vt:lpstr>Fingerprint Schema</vt:lpstr>
      <vt:lpstr>Data Models</vt:lpstr>
      <vt:lpstr>Data Models</vt:lpstr>
      <vt:lpstr>Refactoring: Data Models</vt:lpstr>
      <vt:lpstr>Refactoring: Fingerprint Views</vt:lpstr>
      <vt:lpstr>Refactoring: Fingerprint Data Manipulation</vt:lpstr>
      <vt:lpstr>Refactoring: Fingerprint Schema</vt:lpstr>
      <vt:lpstr>Metadata Extraction &amp; Update</vt:lpstr>
      <vt:lpstr>Metadata Extraction &amp; Update</vt:lpstr>
      <vt:lpstr>Metadata Extraction &amp; Update</vt:lpstr>
      <vt:lpstr>Metadata Extraction</vt:lpstr>
      <vt:lpstr>Metadata Update</vt:lpstr>
      <vt:lpstr>Filter Worker</vt:lpstr>
      <vt:lpstr>Orchestrator</vt:lpstr>
      <vt:lpstr>Sender</vt:lpstr>
      <vt:lpstr>Admin Portal</vt:lpstr>
      <vt:lpstr>Statistics Recorder</vt:lpstr>
      <vt:lpstr>Demo</vt:lpstr>
      <vt:lpstr>Results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Goes Here</dc:title>
  <dc:creator>aspedrosa</dc:creator>
  <cp:lastModifiedBy>André Pedrosa</cp:lastModifiedBy>
  <cp:revision>2</cp:revision>
  <dcterms:modified xsi:type="dcterms:W3CDTF">2021-12-20T13:43:25Z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0x010100B7FBBCAAAB2EF043AF74C2CFA9FD1685</vt:lpwstr>
  </property>
</Properties>
</file>